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79" r:id="rId5"/>
    <p:sldId id="377" r:id="rId6"/>
    <p:sldId id="378" r:id="rId7"/>
    <p:sldId id="375" r:id="rId8"/>
    <p:sldId id="3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6CA6-A2F2-45BD-AFE6-2371A6FD5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52F7B-F5E1-4191-B0FE-96C0795A4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0FED-5D51-4DCD-A6F6-520CE056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9A70-480A-4A76-84CA-99A984C0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791C0-0006-4D0B-A367-38146DBB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5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5E2E-1320-4D23-8159-B98F3F91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93E6B-30D2-4C30-BBE6-7A92EE62E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80EC-1334-46EE-804B-193E0357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336D9-8C5B-460C-99AD-6DF42510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5568A-A947-436A-AADE-308E66C1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5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0019E-C63C-4910-9874-719F5AEDD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C0ADE-4C5F-4D46-846C-EDB6DA131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056D1-2303-497B-A866-DF846E32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4A43-08B0-40A1-BA30-E7DDD914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24C63-C30D-4893-89D4-A39C0DA9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9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7439-59A1-49C5-8AD8-869AD324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EBE09-C210-4374-BD55-9998AA027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94337-6B68-48A5-93BB-6A97CB72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3C1F-6507-4AAB-A994-AD6D4657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6B507-0F8B-4DF9-8D49-C2AA90A4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3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88B5-9306-4CF9-8F38-F68DFA72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C97D6-5DE3-411B-8C32-42F9AB12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262B0-2078-4DF7-AF6F-1DA7C226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8CF5-89DE-4534-A54A-88258276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7974-1BB1-45CA-B155-70BCD949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9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8DA3-2687-4FCE-9941-69A52618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B0B7-1891-4D34-A03F-2A574D38B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8E141-D89C-438D-96B2-EA14C529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3FAF1-4C18-452B-A541-BC79748D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7DE34-F862-40D8-B8FD-45E5D9E8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1F355-B7BD-432B-901C-6EDAC283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2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4CB9-FD2A-4ACA-9CB4-6B29FC1E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C5D00-9C3E-4571-AD97-F1A20694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5DABC-4747-42FB-93FE-2725A79CA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08454-01C3-4A69-AE66-42B07C7EE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10D3E-6E89-4DFB-8EB2-3493FF90E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EEF08-D5AE-4397-8173-663C4714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56508-F06B-4047-96D7-76685982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34B48-DA1D-496D-8E43-1176165B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3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3637-70A0-489F-8A9F-59B8E28F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14FD8-B87E-44D1-AA35-89D14BBA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2964E-36B4-4CB2-A25E-6C53D3F9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77E99-8B85-4E2B-9FDE-A35270ED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6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699C4-BF3F-4919-95F9-4491EB01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6C679-EA1E-46D8-A99F-0B05B24E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DF8E3-200F-48FE-BC27-72CBCB0C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5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52B8-6853-4F58-B3AC-3EE3C8AD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1EA3-1A63-4510-AAE6-8D551662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02256-D7FE-4BF2-BA93-E40BD98B1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0A4AE-0B9E-43D5-A024-FBB6C02A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66040-21E5-4D4F-B2E0-5D962BDB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EDB8C-4BFE-4E87-BEF6-459FD227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3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B2E2-62A1-4C97-A824-421CA959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AA6C3-BD52-4807-A186-A3102C3F0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97080-07C9-425F-ADD7-11A2A94F2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92112-6877-4BCF-A5D3-AF33D7ED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99193-2D42-49FA-9DBB-C65259E4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47C5D-A080-4895-B943-5290FFB3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06A9C4-8A9D-4AE0-846F-A6970EC9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16A2E-7473-4940-B4A2-33A1DA0D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919E-EE96-4A98-848D-152386E7D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F204-6321-42B1-A040-962551D542DB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D72FE-CE47-4D58-A00C-802D99807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42E6-DCF2-4F9D-9510-CF3FF3AFF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3ADE-6749-4E64-AED7-7857F075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DCE08-F89C-4D37-9198-96B1E927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34C48-2DD2-4B98-973D-0B1A86D5491C}"/>
              </a:ext>
            </a:extLst>
          </p:cNvPr>
          <p:cNvSpPr txBox="1"/>
          <p:nvPr/>
        </p:nvSpPr>
        <p:spPr>
          <a:xfrm>
            <a:off x="525172" y="851099"/>
            <a:ext cx="9675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The Levelling Up White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Implications for the North of Tyne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HK 16.03.22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5AD26-6D4A-416D-B86C-418F5229C401}"/>
              </a:ext>
            </a:extLst>
          </p:cNvPr>
          <p:cNvSpPr txBox="1"/>
          <p:nvPr/>
        </p:nvSpPr>
        <p:spPr>
          <a:xfrm>
            <a:off x="525172" y="2599571"/>
            <a:ext cx="7474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Levelling Up… what does it mean and where does it come from?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LU White Paper – key policy headlines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Implications for the North of Tyne and wider North East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7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DCE08-F89C-4D37-9198-96B1E927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34C48-2DD2-4B98-973D-0B1A86D5491C}"/>
              </a:ext>
            </a:extLst>
          </p:cNvPr>
          <p:cNvSpPr txBox="1"/>
          <p:nvPr/>
        </p:nvSpPr>
        <p:spPr>
          <a:xfrm>
            <a:off x="541889" y="482083"/>
            <a:ext cx="967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‘levelling up’ and where does it come from?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5AD26-6D4A-416D-B86C-418F5229C401}"/>
              </a:ext>
            </a:extLst>
          </p:cNvPr>
          <p:cNvSpPr txBox="1"/>
          <p:nvPr/>
        </p:nvSpPr>
        <p:spPr>
          <a:xfrm>
            <a:off x="541889" y="1226423"/>
            <a:ext cx="6853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2019 manifesto pledge and post-Brexit policy agenda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Broadly defined – from ‘pride of place’ to ‘addressing regional inequalities’ to ‘closing the productivity gap’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Driven in Govt by Michael Gove, with Neil O’Brien MP and Andy Haldane (and Lisa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/>
              </a:rPr>
              <a:t>Nandy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MP in opposition)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mix of policy, funding and incentives – a long-term agenda which will need to cover multiple spending review periods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start of a new phase of policy vis-a-vis the regions – on devo, local growth, public services and place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Politically important – both in terms of the current Parliamentary map, and in relation to the Union</a:t>
            </a:r>
          </a:p>
        </p:txBody>
      </p:sp>
      <p:pic>
        <p:nvPicPr>
          <p:cNvPr id="1028" name="Picture 4" descr="Levelling Up - White Paper">
            <a:extLst>
              <a:ext uri="{FF2B5EF4-FFF2-40B4-BE49-F238E27FC236}">
                <a16:creationId xmlns:a16="http://schemas.microsoft.com/office/drawing/2014/main" id="{4F7CD961-4F37-4E5B-96FD-E4C7615C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27" y="2722386"/>
            <a:ext cx="1697499" cy="24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velling up: where and how? - Institute For Fiscal Studies - IFS">
            <a:extLst>
              <a:ext uri="{FF2B5EF4-FFF2-40B4-BE49-F238E27FC236}">
                <a16:creationId xmlns:a16="http://schemas.microsoft.com/office/drawing/2014/main" id="{44B1F57B-06E5-46E6-8C6D-0EFE7D7C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94" y="4413378"/>
            <a:ext cx="3488958" cy="19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velling Up Cartoons and Comics - funny pictures from CartoonStock">
            <a:extLst>
              <a:ext uri="{FF2B5EF4-FFF2-40B4-BE49-F238E27FC236}">
                <a16:creationId xmlns:a16="http://schemas.microsoft.com/office/drawing/2014/main" id="{BB2B0844-6251-4F0D-8A1A-E8A4154E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905" y="1266923"/>
            <a:ext cx="1932531" cy="29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8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DCE08-F89C-4D37-9198-96B1E927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34C48-2DD2-4B98-973D-0B1A86D5491C}"/>
              </a:ext>
            </a:extLst>
          </p:cNvPr>
          <p:cNvSpPr txBox="1"/>
          <p:nvPr/>
        </p:nvSpPr>
        <p:spPr>
          <a:xfrm>
            <a:off x="604911" y="639911"/>
            <a:ext cx="967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Levelling Up White Paper – the headlines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5AD26-6D4A-416D-B86C-418F5229C401}"/>
              </a:ext>
            </a:extLst>
          </p:cNvPr>
          <p:cNvSpPr txBox="1"/>
          <p:nvPr/>
        </p:nvSpPr>
        <p:spPr>
          <a:xfrm>
            <a:off x="562037" y="1468128"/>
            <a:ext cx="68538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mission for Govt disguised as a policy white paper…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Twelve l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-term ‘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issions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Devolution &amp; Local Growth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and Innovation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Post-EU Funding (Shared Prosperity Fund)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&amp; Adult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and Regeneration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funding &amp; accountability…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evelling Up - White Paper">
            <a:extLst>
              <a:ext uri="{FF2B5EF4-FFF2-40B4-BE49-F238E27FC236}">
                <a16:creationId xmlns:a16="http://schemas.microsoft.com/office/drawing/2014/main" id="{4F7CD961-4F37-4E5B-96FD-E4C7615C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70" y="1743461"/>
            <a:ext cx="2188693" cy="31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rth Shields regeneration moves one step closer as council agree to launch  consultation - Chronicle Live">
            <a:extLst>
              <a:ext uri="{FF2B5EF4-FFF2-40B4-BE49-F238E27FC236}">
                <a16:creationId xmlns:a16="http://schemas.microsoft.com/office/drawing/2014/main" id="{842378F9-46E2-4C06-8FFE-C114CD20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34" y="3806273"/>
            <a:ext cx="3480632" cy="25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m Forth on Twitter: &quot;Just a reminder (and I'd suggest sticking to the  tool on the Nesta site for today, it's simpler) that it's an open source  tool, open data, and you'll">
            <a:extLst>
              <a:ext uri="{FF2B5EF4-FFF2-40B4-BE49-F238E27FC236}">
                <a16:creationId xmlns:a16="http://schemas.microsoft.com/office/drawing/2014/main" id="{872E92C2-F59C-4E54-B276-E069CFA1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53" y="1380718"/>
            <a:ext cx="2077631" cy="23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3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DCE08-F89C-4D37-9198-96B1E927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34C48-2DD2-4B98-973D-0B1A86D5491C}"/>
              </a:ext>
            </a:extLst>
          </p:cNvPr>
          <p:cNvSpPr txBox="1"/>
          <p:nvPr/>
        </p:nvSpPr>
        <p:spPr>
          <a:xfrm>
            <a:off x="604911" y="639911"/>
            <a:ext cx="967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What does it mean for NTCA and the wider North East??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5AD26-6D4A-416D-B86C-418F5229C401}"/>
              </a:ext>
            </a:extLst>
          </p:cNvPr>
          <p:cNvSpPr txBox="1"/>
          <p:nvPr/>
        </p:nvSpPr>
        <p:spPr>
          <a:xfrm>
            <a:off x="491495" y="1337498"/>
            <a:ext cx="743915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Devolution – support for MCAs &amp; NE prioritised in the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Clarity on SPF funding route (though not the amount…yet)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Additional £8m Brownfield Land fund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Skills programmes – Bootcamps &amp; MULTIPLY – to NTCA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Clarity of Government intent on local growth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opportunity to consider the next stages of devo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…and endorsement for the things we are doing!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Innovation &amp; job creation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Inward investment – digital, </a:t>
            </a:r>
            <a:r>
              <a:rPr lang="en-GB" dirty="0" err="1"/>
              <a:t>BritishVolt</a:t>
            </a:r>
            <a:r>
              <a:rPr lang="en-GB" dirty="0"/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Investment in skills, housing, net zero….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….and more!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425EE-ADEC-4E1D-AB23-A3DFCE903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3" r="247"/>
          <a:stretch/>
        </p:blipFill>
        <p:spPr>
          <a:xfrm>
            <a:off x="8397845" y="2978523"/>
            <a:ext cx="3086742" cy="2029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3FA13-2BC4-4C76-98A7-EE589E643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64" y="4164243"/>
            <a:ext cx="2943147" cy="2053846"/>
          </a:xfrm>
          <a:prstGeom prst="rect">
            <a:avLst/>
          </a:prstGeom>
        </p:spPr>
      </p:pic>
      <p:pic>
        <p:nvPicPr>
          <p:cNvPr id="2050" name="Picture 2" descr="Boris Johnson&amp;#39;s &amp;#39;levelling up&amp;#39; agenda depends on devolving power |  Financial Times">
            <a:extLst>
              <a:ext uri="{FF2B5EF4-FFF2-40B4-BE49-F238E27FC236}">
                <a16:creationId xmlns:a16="http://schemas.microsoft.com/office/drawing/2014/main" id="{67BFC658-B5F7-4331-A441-9B6E0369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21" y="1212289"/>
            <a:ext cx="2943147" cy="16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DCE08-F89C-4D37-9198-96B1E927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34C48-2DD2-4B98-973D-0B1A86D5491C}"/>
              </a:ext>
            </a:extLst>
          </p:cNvPr>
          <p:cNvSpPr txBox="1"/>
          <p:nvPr/>
        </p:nvSpPr>
        <p:spPr>
          <a:xfrm>
            <a:off x="379828" y="485051"/>
            <a:ext cx="9675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Next Steps: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5AD26-6D4A-416D-B86C-418F5229C401}"/>
              </a:ext>
            </a:extLst>
          </p:cNvPr>
          <p:cNvSpPr txBox="1"/>
          <p:nvPr/>
        </p:nvSpPr>
        <p:spPr>
          <a:xfrm>
            <a:off x="379828" y="1267991"/>
            <a:ext cx="1044935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Scoping potential for a levelling up deal – Govt has signalled intent.  Leaders &amp; Mayors will want to make sure any next steps work for each place and add value.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NTCA has existing plans in place which will guide these discussions – built on our Covid Recovery plan, CSR submission and regional transport plan.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Increased funding and influence for the region via NTCA – on adult skills, housing, post-EU funding and potentially R&amp;D.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Discussions with Whitehall colleagues ongoing on future funding streams… with the expectation of additional skills funding to ‘land’ first.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Cross-regional and cross-party collaboration continues – via NTCA Cabinet, the Joint Transport Committee and wider NE Leaders collaboration.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Meanwhile we crack on with NTCA programmes and investments!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5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D7D90D3189D47AE66A2D9346DDC16" ma:contentTypeVersion="13" ma:contentTypeDescription="Create a new document." ma:contentTypeScope="" ma:versionID="79fa23785ae4bcd153e906872600be30">
  <xsd:schema xmlns:xsd="http://www.w3.org/2001/XMLSchema" xmlns:xs="http://www.w3.org/2001/XMLSchema" xmlns:p="http://schemas.microsoft.com/office/2006/metadata/properties" xmlns:ns2="987c1c2e-0242-46eb-9b69-16b1d7ad91d0" xmlns:ns3="a6629934-8f11-43d4-9284-a90f0692aadb" targetNamespace="http://schemas.microsoft.com/office/2006/metadata/properties" ma:root="true" ma:fieldsID="ec388032319db72885c652d34411d7aa" ns2:_="" ns3:_="">
    <xsd:import namespace="987c1c2e-0242-46eb-9b69-16b1d7ad91d0"/>
    <xsd:import namespace="a6629934-8f11-43d4-9284-a90f0692aa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c1c2e-0242-46eb-9b69-16b1d7ad9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29934-8f11-43d4-9284-a90f0692aa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3F8C5A-0AC0-4DF2-9B62-E4C7388291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73FAF-34E4-4ECC-BEF9-7106A3E86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c1c2e-0242-46eb-9b69-16b1d7ad91d0"/>
    <ds:schemaRef ds:uri="a6629934-8f11-43d4-9284-a90f0692aa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8B071A-74F0-4A15-80C9-E748347711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462</Words>
  <Application>Microsoft Office PowerPoint</Application>
  <PresentationFormat>Widescreen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Kippin, Henry (North Of Tyne)</dc:creator>
  <cp:lastModifiedBy>Christon, Karen</cp:lastModifiedBy>
  <cp:revision>14</cp:revision>
  <dcterms:created xsi:type="dcterms:W3CDTF">2022-02-15T11:34:35Z</dcterms:created>
  <dcterms:modified xsi:type="dcterms:W3CDTF">2022-03-14T14:54:32Z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0x010100B54D7D90D3189D47AE66A2D9346DDC16</vt:lpwstr>
  </property>
</Properties>
</file>