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57" r:id="rId6"/>
    <p:sldId id="258" r:id="rId7"/>
    <p:sldId id="259" r:id="rId8"/>
    <p:sldId id="260" r:id="rId9"/>
    <p:sldId id="262" r:id="rId10"/>
    <p:sldId id="261" r:id="rId11"/>
    <p:sldId id="263" r:id="rId12"/>
    <p:sldId id="264" r:id="rId13"/>
    <p:sldId id="265" r:id="rId14"/>
    <p:sldId id="266" r:id="rId15"/>
    <p:sldId id="267" r:id="rId16"/>
    <p:sldId id="268" r:id="rId17"/>
  </p:sldIdLst>
  <p:sldSz cx="18288000" cy="10287000"/>
  <p:notesSz cx="6858000" cy="9144000"/>
  <p:embeddedFontLst>
    <p:embeddedFont>
      <p:font typeface="Arimo" panose="020B0604020202020204" charset="0"/>
      <p:regular r:id="rId19"/>
    </p:embeddedFont>
    <p:embeddedFont>
      <p:font typeface="Bahnschrift Condensed" panose="020B0502040204020203" pitchFamily="34" charset="0"/>
      <p:regular r:id="rId20"/>
      <p:bold r:id="rId21"/>
    </p:embeddedFont>
    <p:embeddedFont>
      <p:font typeface="Calibri" panose="020F0502020204030204" pitchFamily="34" charset="0"/>
      <p:regular r:id="rId22"/>
      <p:bold r:id="rId23"/>
      <p:italic r:id="rId24"/>
      <p:boldItalic r:id="rId25"/>
    </p:embeddedFont>
    <p:embeddedFont>
      <p:font typeface="DM Sans" panose="020B0604020202020204" charset="0"/>
      <p:regular r:id="rId26"/>
    </p:embeddedFont>
    <p:embeddedFont>
      <p:font typeface="DM Sans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EDEEF8-8096-6C4B-C74F-0D6510F0DA2C}" v="62" dt="2021-03-26T09:23:13.105"/>
    <p1510:client id="{2E29AAEB-E38B-7844-C992-D1A59221DEDB}" v="15" dt="2021-03-25T14:06:28.421"/>
    <p1510:client id="{3B5F3D32-7891-42AE-B6C7-71E1F329BA1B}" v="1" dt="2021-03-25T13:04:04.751"/>
    <p1510:client id="{5DE5AEE5-FCB0-4CF8-B544-81A012DF738C}" vWet="3" dt="2021-03-26T09:18:14.769"/>
    <p1510:client id="{680F78E2-685D-4BC6-884A-8AF42FF1AAB7}" vWet="2" dt="2021-03-26T09:17:43.502"/>
    <p1510:client id="{D0C0477D-B8E6-4E6D-BCA8-3A567775152D}" v="51" dt="2021-03-26T04:35:08.174"/>
    <p1510:client id="{FA4E1589-3D2B-D751-8EAE-CEF61DE27463}" v="12" dt="2021-03-25T14:49:08.3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186" y="1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lls, Leigh (North Of Tyne)" userId="S::leigh.mills@northoftyne-ca.gov.uk::96d7aa25-6985-42fd-bc1c-7268359d4121" providerId="AD" clId="Web-{FA4E1589-3D2B-D751-8EAE-CEF61DE27463}"/>
    <pc:docChg chg="modSld">
      <pc:chgData name="Mills, Leigh (North Of Tyne)" userId="S::leigh.mills@northoftyne-ca.gov.uk::96d7aa25-6985-42fd-bc1c-7268359d4121" providerId="AD" clId="Web-{FA4E1589-3D2B-D751-8EAE-CEF61DE27463}" dt="2021-03-25T14:49:06.624" v="4" actId="20577"/>
      <pc:docMkLst>
        <pc:docMk/>
      </pc:docMkLst>
      <pc:sldChg chg="modSp">
        <pc:chgData name="Mills, Leigh (North Of Tyne)" userId="S::leigh.mills@northoftyne-ca.gov.uk::96d7aa25-6985-42fd-bc1c-7268359d4121" providerId="AD" clId="Web-{FA4E1589-3D2B-D751-8EAE-CEF61DE27463}" dt="2021-03-25T14:49:06.624" v="4" actId="20577"/>
        <pc:sldMkLst>
          <pc:docMk/>
          <pc:sldMk cId="0" sldId="263"/>
        </pc:sldMkLst>
        <pc:spChg chg="mod">
          <ac:chgData name="Mills, Leigh (North Of Tyne)" userId="S::leigh.mills@northoftyne-ca.gov.uk::96d7aa25-6985-42fd-bc1c-7268359d4121" providerId="AD" clId="Web-{FA4E1589-3D2B-D751-8EAE-CEF61DE27463}" dt="2021-03-25T14:49:06.624" v="4" actId="20577"/>
          <ac:spMkLst>
            <pc:docMk/>
            <pc:sldMk cId="0" sldId="263"/>
            <ac:spMk id="21" creationId="{00000000-0000-0000-0000-000000000000}"/>
          </ac:spMkLst>
        </pc:spChg>
      </pc:sldChg>
    </pc:docChg>
  </pc:docChgLst>
  <pc:docChgLst>
    <pc:chgData name="Richardson, Beth (North Of Tyne)" userId="a1b4d3c4-c765-4d5a-b652-a063f981e253" providerId="ADAL" clId="{8ED7B624-BA4C-4EF2-AFDC-89AA2E8A6A51}"/>
    <pc:docChg chg="custSel modSld">
      <pc:chgData name="Richardson, Beth (North Of Tyne)" userId="a1b4d3c4-c765-4d5a-b652-a063f981e253" providerId="ADAL" clId="{8ED7B624-BA4C-4EF2-AFDC-89AA2E8A6A51}" dt="2021-03-26T11:25:44.444" v="9" actId="1076"/>
      <pc:docMkLst>
        <pc:docMk/>
      </pc:docMkLst>
      <pc:sldChg chg="delSp modSp mod">
        <pc:chgData name="Richardson, Beth (North Of Tyne)" userId="a1b4d3c4-c765-4d5a-b652-a063f981e253" providerId="ADAL" clId="{8ED7B624-BA4C-4EF2-AFDC-89AA2E8A6A51}" dt="2021-03-26T11:25:44.444" v="9" actId="1076"/>
        <pc:sldMkLst>
          <pc:docMk/>
          <pc:sldMk cId="0" sldId="264"/>
        </pc:sldMkLst>
        <pc:spChg chg="del">
          <ac:chgData name="Richardson, Beth (North Of Tyne)" userId="a1b4d3c4-c765-4d5a-b652-a063f981e253" providerId="ADAL" clId="{8ED7B624-BA4C-4EF2-AFDC-89AA2E8A6A51}" dt="2021-03-26T11:25:16.880" v="0" actId="478"/>
          <ac:spMkLst>
            <pc:docMk/>
            <pc:sldMk cId="0" sldId="264"/>
            <ac:spMk id="20" creationId="{00000000-0000-0000-0000-000000000000}"/>
          </ac:spMkLst>
        </pc:spChg>
        <pc:spChg chg="del mod">
          <ac:chgData name="Richardson, Beth (North Of Tyne)" userId="a1b4d3c4-c765-4d5a-b652-a063f981e253" providerId="ADAL" clId="{8ED7B624-BA4C-4EF2-AFDC-89AA2E8A6A51}" dt="2021-03-26T11:25:19.606" v="2" actId="478"/>
          <ac:spMkLst>
            <pc:docMk/>
            <pc:sldMk cId="0" sldId="264"/>
            <ac:spMk id="21" creationId="{00000000-0000-0000-0000-000000000000}"/>
          </ac:spMkLst>
        </pc:spChg>
        <pc:grpChg chg="del">
          <ac:chgData name="Richardson, Beth (North Of Tyne)" userId="a1b4d3c4-c765-4d5a-b652-a063f981e253" providerId="ADAL" clId="{8ED7B624-BA4C-4EF2-AFDC-89AA2E8A6A51}" dt="2021-03-26T11:25:20.579" v="3" actId="478"/>
          <ac:grpSpMkLst>
            <pc:docMk/>
            <pc:sldMk cId="0" sldId="264"/>
            <ac:grpSpMk id="10" creationId="{00000000-0000-0000-0000-000000000000}"/>
          </ac:grpSpMkLst>
        </pc:grpChg>
        <pc:grpChg chg="del">
          <ac:chgData name="Richardson, Beth (North Of Tyne)" userId="a1b4d3c4-c765-4d5a-b652-a063f981e253" providerId="ADAL" clId="{8ED7B624-BA4C-4EF2-AFDC-89AA2E8A6A51}" dt="2021-03-26T11:25:16.880" v="0" actId="478"/>
          <ac:grpSpMkLst>
            <pc:docMk/>
            <pc:sldMk cId="0" sldId="264"/>
            <ac:grpSpMk id="12" creationId="{00000000-0000-0000-0000-000000000000}"/>
          </ac:grpSpMkLst>
        </pc:grpChg>
        <pc:grpChg chg="del">
          <ac:chgData name="Richardson, Beth (North Of Tyne)" userId="a1b4d3c4-c765-4d5a-b652-a063f981e253" providerId="ADAL" clId="{8ED7B624-BA4C-4EF2-AFDC-89AA2E8A6A51}" dt="2021-03-26T11:25:21.981" v="4" actId="478"/>
          <ac:grpSpMkLst>
            <pc:docMk/>
            <pc:sldMk cId="0" sldId="264"/>
            <ac:grpSpMk id="16" creationId="{00000000-0000-0000-0000-000000000000}"/>
          </ac:grpSpMkLst>
        </pc:grpChg>
        <pc:picChg chg="mod">
          <ac:chgData name="Richardson, Beth (North Of Tyne)" userId="a1b4d3c4-c765-4d5a-b652-a063f981e253" providerId="ADAL" clId="{8ED7B624-BA4C-4EF2-AFDC-89AA2E8A6A51}" dt="2021-03-26T11:25:44.444" v="9" actId="1076"/>
          <ac:picMkLst>
            <pc:docMk/>
            <pc:sldMk cId="0" sldId="264"/>
            <ac:picMk id="7" creationId="{00000000-0000-0000-0000-000000000000}"/>
          </ac:picMkLst>
        </pc:picChg>
        <pc:picChg chg="mod">
          <ac:chgData name="Richardson, Beth (North Of Tyne)" userId="a1b4d3c4-c765-4d5a-b652-a063f981e253" providerId="ADAL" clId="{8ED7B624-BA4C-4EF2-AFDC-89AA2E8A6A51}" dt="2021-03-26T11:25:35.909" v="8" actId="1076"/>
          <ac:picMkLst>
            <pc:docMk/>
            <pc:sldMk cId="0" sldId="264"/>
            <ac:picMk id="23" creationId="{9326A823-BF1B-46E5-BC09-9A026054DA5C}"/>
          </ac:picMkLst>
        </pc:picChg>
      </pc:sldChg>
    </pc:docChg>
  </pc:docChgLst>
  <pc:docChgLst>
    <pc:chgData name="Hamilton, Robert (North of Tyne)" userId="83675b7c-f0f4-4098-b963-df68e9dcf726" providerId="ADAL" clId="{5DE5AEE5-FCB0-4CF8-B544-81A012DF738C}"/>
    <pc:docChg chg="modSld">
      <pc:chgData name="Hamilton, Robert (North of Tyne)" userId="83675b7c-f0f4-4098-b963-df68e9dcf726" providerId="ADAL" clId="{5DE5AEE5-FCB0-4CF8-B544-81A012DF738C}" dt="2021-03-26T08:54:18.168" v="7" actId="20577"/>
      <pc:docMkLst>
        <pc:docMk/>
      </pc:docMkLst>
      <pc:sldChg chg="modSp mod">
        <pc:chgData name="Hamilton, Robert (North of Tyne)" userId="83675b7c-f0f4-4098-b963-df68e9dcf726" providerId="ADAL" clId="{5DE5AEE5-FCB0-4CF8-B544-81A012DF738C}" dt="2021-03-26T08:54:18.168" v="7" actId="20577"/>
        <pc:sldMkLst>
          <pc:docMk/>
          <pc:sldMk cId="0" sldId="259"/>
        </pc:sldMkLst>
        <pc:spChg chg="mod">
          <ac:chgData name="Hamilton, Robert (North of Tyne)" userId="83675b7c-f0f4-4098-b963-df68e9dcf726" providerId="ADAL" clId="{5DE5AEE5-FCB0-4CF8-B544-81A012DF738C}" dt="2021-03-26T08:54:18.168" v="7" actId="20577"/>
          <ac:spMkLst>
            <pc:docMk/>
            <pc:sldMk cId="0" sldId="259"/>
            <ac:spMk id="6" creationId="{00000000-0000-0000-0000-000000000000}"/>
          </ac:spMkLst>
        </pc:spChg>
      </pc:sldChg>
    </pc:docChg>
  </pc:docChgLst>
  <pc:docChgLst>
    <pc:chgData name="Richardson, Beth (North Of Tyne)" userId="S::beth.richardson@northoftyne-ca.gov.uk::a1b4d3c4-c765-4d5a-b652-a063f981e253" providerId="AD" clId="Web-{1CEDEEF8-8096-6C4B-C74F-0D6510F0DA2C}"/>
    <pc:docChg chg="modSld">
      <pc:chgData name="Richardson, Beth (North Of Tyne)" userId="S::beth.richardson@northoftyne-ca.gov.uk::a1b4d3c4-c765-4d5a-b652-a063f981e253" providerId="AD" clId="Web-{1CEDEEF8-8096-6C4B-C74F-0D6510F0DA2C}" dt="2021-03-26T09:23:13.105" v="52" actId="1076"/>
      <pc:docMkLst>
        <pc:docMk/>
      </pc:docMkLst>
      <pc:sldChg chg="addSp modSp">
        <pc:chgData name="Richardson, Beth (North Of Tyne)" userId="S::beth.richardson@northoftyne-ca.gov.uk::a1b4d3c4-c765-4d5a-b652-a063f981e253" providerId="AD" clId="Web-{1CEDEEF8-8096-6C4B-C74F-0D6510F0DA2C}" dt="2021-03-26T09:23:13.105" v="52" actId="1076"/>
        <pc:sldMkLst>
          <pc:docMk/>
          <pc:sldMk cId="0" sldId="264"/>
        </pc:sldMkLst>
        <pc:spChg chg="mod">
          <ac:chgData name="Richardson, Beth (North Of Tyne)" userId="S::beth.richardson@northoftyne-ca.gov.uk::a1b4d3c4-c765-4d5a-b652-a063f981e253" providerId="AD" clId="Web-{1CEDEEF8-8096-6C4B-C74F-0D6510F0DA2C}" dt="2021-03-26T09:22:04.867" v="43" actId="1076"/>
          <ac:spMkLst>
            <pc:docMk/>
            <pc:sldMk cId="0" sldId="264"/>
            <ac:spMk id="6" creationId="{00000000-0000-0000-0000-000000000000}"/>
          </ac:spMkLst>
        </pc:spChg>
        <pc:spChg chg="mod">
          <ac:chgData name="Richardson, Beth (North Of Tyne)" userId="S::beth.richardson@northoftyne-ca.gov.uk::a1b4d3c4-c765-4d5a-b652-a063f981e253" providerId="AD" clId="Web-{1CEDEEF8-8096-6C4B-C74F-0D6510F0DA2C}" dt="2021-03-26T09:22:27.649" v="47" actId="1076"/>
          <ac:spMkLst>
            <pc:docMk/>
            <pc:sldMk cId="0" sldId="264"/>
            <ac:spMk id="8" creationId="{00000000-0000-0000-0000-000000000000}"/>
          </ac:spMkLst>
        </pc:spChg>
        <pc:spChg chg="mod">
          <ac:chgData name="Richardson, Beth (North Of Tyne)" userId="S::beth.richardson@northoftyne-ca.gov.uk::a1b4d3c4-c765-4d5a-b652-a063f981e253" providerId="AD" clId="Web-{1CEDEEF8-8096-6C4B-C74F-0D6510F0DA2C}" dt="2021-03-26T09:21:52.397" v="40" actId="1076"/>
          <ac:spMkLst>
            <pc:docMk/>
            <pc:sldMk cId="0" sldId="264"/>
            <ac:spMk id="9" creationId="{00000000-0000-0000-0000-000000000000}"/>
          </ac:spMkLst>
        </pc:spChg>
        <pc:spChg chg="mod">
          <ac:chgData name="Richardson, Beth (North Of Tyne)" userId="S::beth.richardson@northoftyne-ca.gov.uk::a1b4d3c4-c765-4d5a-b652-a063f981e253" providerId="AD" clId="Web-{1CEDEEF8-8096-6C4B-C74F-0D6510F0DA2C}" dt="2021-03-26T09:23:13.074" v="51" actId="1076"/>
          <ac:spMkLst>
            <pc:docMk/>
            <pc:sldMk cId="0" sldId="264"/>
            <ac:spMk id="20" creationId="{00000000-0000-0000-0000-000000000000}"/>
          </ac:spMkLst>
        </pc:spChg>
        <pc:spChg chg="mod">
          <ac:chgData name="Richardson, Beth (North Of Tyne)" userId="S::beth.richardson@northoftyne-ca.gov.uk::a1b4d3c4-c765-4d5a-b652-a063f981e253" providerId="AD" clId="Web-{1CEDEEF8-8096-6C4B-C74F-0D6510F0DA2C}" dt="2021-03-26T09:23:13.105" v="52" actId="1076"/>
          <ac:spMkLst>
            <pc:docMk/>
            <pc:sldMk cId="0" sldId="264"/>
            <ac:spMk id="21" creationId="{00000000-0000-0000-0000-000000000000}"/>
          </ac:spMkLst>
        </pc:spChg>
        <pc:grpChg chg="mod">
          <ac:chgData name="Richardson, Beth (North Of Tyne)" userId="S::beth.richardson@northoftyne-ca.gov.uk::a1b4d3c4-c765-4d5a-b652-a063f981e253" providerId="AD" clId="Web-{1CEDEEF8-8096-6C4B-C74F-0D6510F0DA2C}" dt="2021-03-26T09:23:13.011" v="48" actId="1076"/>
          <ac:grpSpMkLst>
            <pc:docMk/>
            <pc:sldMk cId="0" sldId="264"/>
            <ac:grpSpMk id="10" creationId="{00000000-0000-0000-0000-000000000000}"/>
          </ac:grpSpMkLst>
        </pc:grpChg>
        <pc:grpChg chg="mod">
          <ac:chgData name="Richardson, Beth (North Of Tyne)" userId="S::beth.richardson@northoftyne-ca.gov.uk::a1b4d3c4-c765-4d5a-b652-a063f981e253" providerId="AD" clId="Web-{1CEDEEF8-8096-6C4B-C74F-0D6510F0DA2C}" dt="2021-03-26T09:23:13.027" v="49" actId="1076"/>
          <ac:grpSpMkLst>
            <pc:docMk/>
            <pc:sldMk cId="0" sldId="264"/>
            <ac:grpSpMk id="12" creationId="{00000000-0000-0000-0000-000000000000}"/>
          </ac:grpSpMkLst>
        </pc:grpChg>
        <pc:grpChg chg="mod">
          <ac:chgData name="Richardson, Beth (North Of Tyne)" userId="S::beth.richardson@northoftyne-ca.gov.uk::a1b4d3c4-c765-4d5a-b652-a063f981e253" providerId="AD" clId="Web-{1CEDEEF8-8096-6C4B-C74F-0D6510F0DA2C}" dt="2021-03-26T09:23:13.058" v="50" actId="1076"/>
          <ac:grpSpMkLst>
            <pc:docMk/>
            <pc:sldMk cId="0" sldId="264"/>
            <ac:grpSpMk id="16" creationId="{00000000-0000-0000-0000-000000000000}"/>
          </ac:grpSpMkLst>
        </pc:grpChg>
        <pc:picChg chg="mod">
          <ac:chgData name="Richardson, Beth (North Of Tyne)" userId="S::beth.richardson@northoftyne-ca.gov.uk::a1b4d3c4-c765-4d5a-b652-a063f981e253" providerId="AD" clId="Web-{1CEDEEF8-8096-6C4B-C74F-0D6510F0DA2C}" dt="2021-03-26T09:22:17.399" v="45" actId="14100"/>
          <ac:picMkLst>
            <pc:docMk/>
            <pc:sldMk cId="0" sldId="264"/>
            <ac:picMk id="7" creationId="{00000000-0000-0000-0000-000000000000}"/>
          </ac:picMkLst>
        </pc:picChg>
        <pc:picChg chg="add mod">
          <ac:chgData name="Richardson, Beth (North Of Tyne)" userId="S::beth.richardson@northoftyne-ca.gov.uk::a1b4d3c4-c765-4d5a-b652-a063f981e253" providerId="AD" clId="Web-{1CEDEEF8-8096-6C4B-C74F-0D6510F0DA2C}" dt="2021-03-26T09:20:36.299" v="33" actId="1076"/>
          <ac:picMkLst>
            <pc:docMk/>
            <pc:sldMk cId="0" sldId="264"/>
            <ac:picMk id="23" creationId="{9326A823-BF1B-46E5-BC09-9A026054DA5C}"/>
          </ac:picMkLst>
        </pc:picChg>
      </pc:sldChg>
    </pc:docChg>
  </pc:docChgLst>
  <pc:docChgLst>
    <pc:chgData name="Wells, Melissa (North Of Tyne)" userId="S::melissa.wells@northoftyne-ca.gov.uk::7a77ae03-f397-441f-9e7a-792f47770880" providerId="AD" clId="Web-{D0C0477D-B8E6-4E6D-BCA8-3A567775152D}"/>
    <pc:docChg chg="modSld">
      <pc:chgData name="Wells, Melissa (North Of Tyne)" userId="S::melissa.wells@northoftyne-ca.gov.uk::7a77ae03-f397-441f-9e7a-792f47770880" providerId="AD" clId="Web-{D0C0477D-B8E6-4E6D-BCA8-3A567775152D}" dt="2021-03-26T04:35:08.174" v="26" actId="20577"/>
      <pc:docMkLst>
        <pc:docMk/>
      </pc:docMkLst>
      <pc:sldChg chg="modSp">
        <pc:chgData name="Wells, Melissa (North Of Tyne)" userId="S::melissa.wells@northoftyne-ca.gov.uk::7a77ae03-f397-441f-9e7a-792f47770880" providerId="AD" clId="Web-{D0C0477D-B8E6-4E6D-BCA8-3A567775152D}" dt="2021-03-26T04:35:08.174" v="26" actId="20577"/>
        <pc:sldMkLst>
          <pc:docMk/>
          <pc:sldMk cId="0" sldId="259"/>
        </pc:sldMkLst>
        <pc:spChg chg="mod">
          <ac:chgData name="Wells, Melissa (North Of Tyne)" userId="S::melissa.wells@northoftyne-ca.gov.uk::7a77ae03-f397-441f-9e7a-792f47770880" providerId="AD" clId="Web-{D0C0477D-B8E6-4E6D-BCA8-3A567775152D}" dt="2021-03-26T04:35:08.174" v="26" actId="20577"/>
          <ac:spMkLst>
            <pc:docMk/>
            <pc:sldMk cId="0" sldId="259"/>
            <ac:spMk id="6" creationId="{00000000-0000-0000-0000-000000000000}"/>
          </ac:spMkLst>
        </pc:spChg>
      </pc:sldChg>
      <pc:sldChg chg="modSp">
        <pc:chgData name="Wells, Melissa (North Of Tyne)" userId="S::melissa.wells@northoftyne-ca.gov.uk::7a77ae03-f397-441f-9e7a-792f47770880" providerId="AD" clId="Web-{D0C0477D-B8E6-4E6D-BCA8-3A567775152D}" dt="2021-03-26T04:31:32.813" v="20" actId="20577"/>
        <pc:sldMkLst>
          <pc:docMk/>
          <pc:sldMk cId="0" sldId="260"/>
        </pc:sldMkLst>
        <pc:spChg chg="mod">
          <ac:chgData name="Wells, Melissa (North Of Tyne)" userId="S::melissa.wells@northoftyne-ca.gov.uk::7a77ae03-f397-441f-9e7a-792f47770880" providerId="AD" clId="Web-{D0C0477D-B8E6-4E6D-BCA8-3A567775152D}" dt="2021-03-26T04:31:32.813" v="20" actId="20577"/>
          <ac:spMkLst>
            <pc:docMk/>
            <pc:sldMk cId="0" sldId="260"/>
            <ac:spMk id="6" creationId="{00000000-0000-0000-0000-000000000000}"/>
          </ac:spMkLst>
        </pc:spChg>
      </pc:sldChg>
    </pc:docChg>
  </pc:docChgLst>
  <pc:docChgLst>
    <pc:chgData name="Wells, Melissa (North Of Tyne)" userId="S::melissa.wells@northoftyne-ca.gov.uk::7a77ae03-f397-441f-9e7a-792f47770880" providerId="AD" clId="Web-{2E29AAEB-E38B-7844-C992-D1A59221DEDB}"/>
    <pc:docChg chg="modSld">
      <pc:chgData name="Wells, Melissa (North Of Tyne)" userId="S::melissa.wells@northoftyne-ca.gov.uk::7a77ae03-f397-441f-9e7a-792f47770880" providerId="AD" clId="Web-{2E29AAEB-E38B-7844-C992-D1A59221DEDB}" dt="2021-03-25T14:06:28.421" v="11"/>
      <pc:docMkLst>
        <pc:docMk/>
      </pc:docMkLst>
      <pc:sldChg chg="modSp">
        <pc:chgData name="Wells, Melissa (North Of Tyne)" userId="S::melissa.wells@northoftyne-ca.gov.uk::7a77ae03-f397-441f-9e7a-792f47770880" providerId="AD" clId="Web-{2E29AAEB-E38B-7844-C992-D1A59221DEDB}" dt="2021-03-25T14:04:13.117" v="3" actId="14100"/>
        <pc:sldMkLst>
          <pc:docMk/>
          <pc:sldMk cId="0" sldId="257"/>
        </pc:sldMkLst>
        <pc:spChg chg="mod">
          <ac:chgData name="Wells, Melissa (North Of Tyne)" userId="S::melissa.wells@northoftyne-ca.gov.uk::7a77ae03-f397-441f-9e7a-792f47770880" providerId="AD" clId="Web-{2E29AAEB-E38B-7844-C992-D1A59221DEDB}" dt="2021-03-25T14:04:13.117" v="3" actId="14100"/>
          <ac:spMkLst>
            <pc:docMk/>
            <pc:sldMk cId="0" sldId="257"/>
            <ac:spMk id="7" creationId="{00000000-0000-0000-0000-000000000000}"/>
          </ac:spMkLst>
        </pc:spChg>
      </pc:sldChg>
      <pc:sldChg chg="modSp">
        <pc:chgData name="Wells, Melissa (North Of Tyne)" userId="S::melissa.wells@northoftyne-ca.gov.uk::7a77ae03-f397-441f-9e7a-792f47770880" providerId="AD" clId="Web-{2E29AAEB-E38B-7844-C992-D1A59221DEDB}" dt="2021-03-25T14:03:58.694" v="0" actId="14100"/>
        <pc:sldMkLst>
          <pc:docMk/>
          <pc:sldMk cId="0" sldId="259"/>
        </pc:sldMkLst>
        <pc:spChg chg="mod">
          <ac:chgData name="Wells, Melissa (North Of Tyne)" userId="S::melissa.wells@northoftyne-ca.gov.uk::7a77ae03-f397-441f-9e7a-792f47770880" providerId="AD" clId="Web-{2E29AAEB-E38B-7844-C992-D1A59221DEDB}" dt="2021-03-25T14:03:58.694" v="0" actId="14100"/>
          <ac:spMkLst>
            <pc:docMk/>
            <pc:sldMk cId="0" sldId="259"/>
            <ac:spMk id="8" creationId="{00000000-0000-0000-0000-000000000000}"/>
          </ac:spMkLst>
        </pc:spChg>
      </pc:sldChg>
      <pc:sldChg chg="modSp">
        <pc:chgData name="Wells, Melissa (North Of Tyne)" userId="S::melissa.wells@northoftyne-ca.gov.uk::7a77ae03-f397-441f-9e7a-792f47770880" providerId="AD" clId="Web-{2E29AAEB-E38B-7844-C992-D1A59221DEDB}" dt="2021-03-25T14:04:36.930" v="4" actId="1076"/>
        <pc:sldMkLst>
          <pc:docMk/>
          <pc:sldMk cId="0" sldId="260"/>
        </pc:sldMkLst>
        <pc:spChg chg="mod">
          <ac:chgData name="Wells, Melissa (North Of Tyne)" userId="S::melissa.wells@northoftyne-ca.gov.uk::7a77ae03-f397-441f-9e7a-792f47770880" providerId="AD" clId="Web-{2E29AAEB-E38B-7844-C992-D1A59221DEDB}" dt="2021-03-25T14:04:36.930" v="4" actId="1076"/>
          <ac:spMkLst>
            <pc:docMk/>
            <pc:sldMk cId="0" sldId="260"/>
            <ac:spMk id="8" creationId="{00000000-0000-0000-0000-000000000000}"/>
          </ac:spMkLst>
        </pc:spChg>
      </pc:sldChg>
      <pc:sldChg chg="modSp">
        <pc:chgData name="Wells, Melissa (North Of Tyne)" userId="S::melissa.wells@northoftyne-ca.gov.uk::7a77ae03-f397-441f-9e7a-792f47770880" providerId="AD" clId="Web-{2E29AAEB-E38B-7844-C992-D1A59221DEDB}" dt="2021-03-25T14:04:50.853" v="5" actId="20577"/>
        <pc:sldMkLst>
          <pc:docMk/>
          <pc:sldMk cId="0" sldId="263"/>
        </pc:sldMkLst>
        <pc:spChg chg="mod">
          <ac:chgData name="Wells, Melissa (North Of Tyne)" userId="S::melissa.wells@northoftyne-ca.gov.uk::7a77ae03-f397-441f-9e7a-792f47770880" providerId="AD" clId="Web-{2E29AAEB-E38B-7844-C992-D1A59221DEDB}" dt="2021-03-25T14:04:50.853" v="5" actId="20577"/>
          <ac:spMkLst>
            <pc:docMk/>
            <pc:sldMk cId="0" sldId="263"/>
            <ac:spMk id="22" creationId="{00000000-0000-0000-0000-000000000000}"/>
          </ac:spMkLst>
        </pc:spChg>
      </pc:sldChg>
      <pc:sldChg chg="addSp delSp modSp">
        <pc:chgData name="Wells, Melissa (North Of Tyne)" userId="S::melissa.wells@northoftyne-ca.gov.uk::7a77ae03-f397-441f-9e7a-792f47770880" providerId="AD" clId="Web-{2E29AAEB-E38B-7844-C992-D1A59221DEDB}" dt="2021-03-25T14:06:11.389" v="9"/>
        <pc:sldMkLst>
          <pc:docMk/>
          <pc:sldMk cId="0" sldId="267"/>
        </pc:sldMkLst>
        <pc:spChg chg="mod">
          <ac:chgData name="Wells, Melissa (North Of Tyne)" userId="S::melissa.wells@northoftyne-ca.gov.uk::7a77ae03-f397-441f-9e7a-792f47770880" providerId="AD" clId="Web-{2E29AAEB-E38B-7844-C992-D1A59221DEDB}" dt="2021-03-25T14:05:15.198" v="6" actId="1076"/>
          <ac:spMkLst>
            <pc:docMk/>
            <pc:sldMk cId="0" sldId="267"/>
            <ac:spMk id="8" creationId="{00000000-0000-0000-0000-000000000000}"/>
          </ac:spMkLst>
        </pc:spChg>
        <pc:picChg chg="mod">
          <ac:chgData name="Wells, Melissa (North Of Tyne)" userId="S::melissa.wells@northoftyne-ca.gov.uk::7a77ae03-f397-441f-9e7a-792f47770880" providerId="AD" clId="Web-{2E29AAEB-E38B-7844-C992-D1A59221DEDB}" dt="2021-03-25T14:05:20.308" v="7" actId="1076"/>
          <ac:picMkLst>
            <pc:docMk/>
            <pc:sldMk cId="0" sldId="267"/>
            <ac:picMk id="6" creationId="{00000000-0000-0000-0000-000000000000}"/>
          </ac:picMkLst>
        </pc:picChg>
        <pc:inkChg chg="add del">
          <ac:chgData name="Wells, Melissa (North Of Tyne)" userId="S::melissa.wells@northoftyne-ca.gov.uk::7a77ae03-f397-441f-9e7a-792f47770880" providerId="AD" clId="Web-{2E29AAEB-E38B-7844-C992-D1A59221DEDB}" dt="2021-03-25T14:06:11.389" v="9"/>
          <ac:inkMkLst>
            <pc:docMk/>
            <pc:sldMk cId="0" sldId="267"/>
            <ac:inkMk id="9" creationId="{652FE4DA-9CAD-4D66-8A4E-05A050FEB9E4}"/>
          </ac:inkMkLst>
        </pc:inkChg>
      </pc:sldChg>
      <pc:sldChg chg="addSp">
        <pc:chgData name="Wells, Melissa (North Of Tyne)" userId="S::melissa.wells@northoftyne-ca.gov.uk::7a77ae03-f397-441f-9e7a-792f47770880" providerId="AD" clId="Web-{2E29AAEB-E38B-7844-C992-D1A59221DEDB}" dt="2021-03-25T14:06:28.421" v="11"/>
        <pc:sldMkLst>
          <pc:docMk/>
          <pc:sldMk cId="0" sldId="268"/>
        </pc:sldMkLst>
        <pc:inkChg chg="add">
          <ac:chgData name="Wells, Melissa (North Of Tyne)" userId="S::melissa.wells@northoftyne-ca.gov.uk::7a77ae03-f397-441f-9e7a-792f47770880" providerId="AD" clId="Web-{2E29AAEB-E38B-7844-C992-D1A59221DEDB}" dt="2021-03-25T14:06:27.359" v="10"/>
          <ac:inkMkLst>
            <pc:docMk/>
            <pc:sldMk cId="0" sldId="268"/>
            <ac:inkMk id="10" creationId="{428ABBE8-DFEA-469F-BBBD-A528D920F64D}"/>
          </ac:inkMkLst>
        </pc:inkChg>
        <pc:inkChg chg="add">
          <ac:chgData name="Wells, Melissa (North Of Tyne)" userId="S::melissa.wells@northoftyne-ca.gov.uk::7a77ae03-f397-441f-9e7a-792f47770880" providerId="AD" clId="Web-{2E29AAEB-E38B-7844-C992-D1A59221DEDB}" dt="2021-03-25T14:06:28.421" v="11"/>
          <ac:inkMkLst>
            <pc:docMk/>
            <pc:sldMk cId="0" sldId="268"/>
            <ac:inkMk id="11" creationId="{AFC67C80-CCE0-461C-9037-F3A1DC35DA63}"/>
          </ac:inkMkLst>
        </pc:ink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25T14:47:22.883"/>
    </inkml:context>
    <inkml:brush xml:id="br0">
      <inkml:brushProperty name="width" value="0.1" units="cm"/>
      <inkml:brushProperty name="height" value="0.1" units="cm"/>
    </inkml:brush>
  </inkml:definitions>
  <inkml:trace contextRef="#ctx0" brushRef="#br0">26273 291 16383 0 0,'0'0'-16383'0'0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3-25T14:47:22.884"/>
    </inkml:context>
    <inkml:brush xml:id="br0">
      <inkml:brushProperty name="width" value="0.1" units="cm"/>
      <inkml:brushProperty name="height" value="0.1" units="cm"/>
    </inkml:brush>
  </inkml:definitions>
  <inkml:trace contextRef="#ctx0" brushRef="#br0">24156 1561 16383 0 0,'0'0'-16383'0'0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F7E9A1-AB69-4E84-8AA1-BE86AB25F4CE}" type="datetimeFigureOut">
              <a:rPr lang="en-GB" smtClean="0"/>
              <a:t>26/03/2021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2E3AE-9887-4BCA-AA81-4477CB4A8F5F}" type="slidenum">
              <a:rPr lang="en-GB" smtClean="0"/>
              <a:t>‹#›</a:t>
            </a:fld>
            <a:endParaRPr lang="en-GB"/>
          </a:p>
        </p:txBody>
      </p:sp>
    </p:spTree>
    <p:extLst>
      <p:ext uri="{BB962C8B-B14F-4D97-AF65-F5344CB8AC3E}">
        <p14:creationId xmlns:p14="http://schemas.microsoft.com/office/powerpoint/2010/main" val="3242484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indent="-685800" algn="l" fontAlgn="base">
              <a:buFont typeface="Arial" panose="020B0604020202020204" pitchFamily="34" charset="0"/>
              <a:buChar char="•"/>
            </a:pPr>
            <a:r>
              <a:rPr lang="en-GB"/>
              <a:t>NTCA will submit those eligible bids which most strongly meet the UK Community Renewal Fund and local priorities to the UK Government for consideration, up to a maximum of £3m per place.  </a:t>
            </a:r>
          </a:p>
          <a:p>
            <a:pPr marL="685800" indent="-685800" algn="l" fontAlgn="base">
              <a:buFont typeface="Arial" panose="020B0604020202020204" pitchFamily="34" charset="0"/>
              <a:buChar char="•"/>
            </a:pPr>
            <a:r>
              <a:rPr lang="en-GB"/>
              <a:t>The UK Government will assess all bids submitted by lead authorities against the criteria set out in the UK Community Renewal Fund Prospectus.  </a:t>
            </a:r>
          </a:p>
          <a:p>
            <a:pPr marL="685800" indent="-685800" algn="l" fontAlgn="base">
              <a:buFont typeface="Arial" panose="020B0604020202020204" pitchFamily="34" charset="0"/>
              <a:buChar char="•"/>
            </a:pPr>
            <a:r>
              <a:rPr lang="en-GB"/>
              <a:t>The UK Government will announce the outcome of the assessment process from late July 2021 onwards. </a:t>
            </a:r>
          </a:p>
          <a:p>
            <a:pPr marL="685800" indent="-685800" algn="l" fontAlgn="base">
              <a:buFont typeface="Arial" panose="020B0604020202020204" pitchFamily="34" charset="0"/>
              <a:buChar char="•"/>
            </a:pPr>
            <a:r>
              <a:rPr lang="en-GB"/>
              <a:t>NTCA will enter into a funding agreement with successful bidders.  </a:t>
            </a:r>
          </a:p>
          <a:p>
            <a:endParaRPr lang="en-GB"/>
          </a:p>
        </p:txBody>
      </p:sp>
      <p:sp>
        <p:nvSpPr>
          <p:cNvPr id="4" name="Slide Number Placeholder 3"/>
          <p:cNvSpPr>
            <a:spLocks noGrp="1"/>
          </p:cNvSpPr>
          <p:nvPr>
            <p:ph type="sldNum" sz="quarter" idx="5"/>
          </p:nvPr>
        </p:nvSpPr>
        <p:spPr/>
        <p:txBody>
          <a:bodyPr/>
          <a:lstStyle/>
          <a:p>
            <a:fld id="{6EB2E3AE-9887-4BCA-AA81-4477CB4A8F5F}" type="slidenum">
              <a:rPr lang="en-GB" smtClean="0"/>
              <a:t>11</a:t>
            </a:fld>
            <a:endParaRPr lang="en-GB"/>
          </a:p>
        </p:txBody>
      </p:sp>
    </p:spTree>
    <p:extLst>
      <p:ext uri="{BB962C8B-B14F-4D97-AF65-F5344CB8AC3E}">
        <p14:creationId xmlns:p14="http://schemas.microsoft.com/office/powerpoint/2010/main" val="2578259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3/26/2021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5.png"/><Relationship Id="rId4" Type="http://schemas.openxmlformats.org/officeDocument/2006/relationships/customXml" Target="../ink/ink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pic>
        <p:nvPicPr>
          <p:cNvPr id="6" name="Picture 6"/>
          <p:cNvPicPr>
            <a:picLocks noChangeAspect="1"/>
          </p:cNvPicPr>
          <p:nvPr/>
        </p:nvPicPr>
        <p:blipFill>
          <a:blip r:embed="rId2"/>
          <a:srcRect/>
          <a:stretch>
            <a:fillRect/>
          </a:stretch>
        </p:blipFill>
        <p:spPr>
          <a:xfrm>
            <a:off x="15938036" y="597118"/>
            <a:ext cx="1946001" cy="3714359"/>
          </a:xfrm>
          <a:prstGeom prst="rect">
            <a:avLst/>
          </a:prstGeom>
        </p:spPr>
      </p:pic>
      <p:pic>
        <p:nvPicPr>
          <p:cNvPr id="7" name="Picture 7"/>
          <p:cNvPicPr>
            <a:picLocks noChangeAspect="1"/>
          </p:cNvPicPr>
          <p:nvPr/>
        </p:nvPicPr>
        <p:blipFill>
          <a:blip r:embed="rId3"/>
          <a:srcRect/>
          <a:stretch>
            <a:fillRect/>
          </a:stretch>
        </p:blipFill>
        <p:spPr>
          <a:xfrm>
            <a:off x="0" y="139871"/>
            <a:ext cx="5913234" cy="2314427"/>
          </a:xfrm>
          <a:prstGeom prst="rect">
            <a:avLst/>
          </a:prstGeom>
        </p:spPr>
      </p:pic>
      <p:sp>
        <p:nvSpPr>
          <p:cNvPr id="8" name="TextBox 8"/>
          <p:cNvSpPr txBox="1"/>
          <p:nvPr/>
        </p:nvSpPr>
        <p:spPr>
          <a:xfrm>
            <a:off x="4906778" y="6889833"/>
            <a:ext cx="8474444" cy="942822"/>
          </a:xfrm>
          <a:prstGeom prst="rect">
            <a:avLst/>
          </a:prstGeom>
        </p:spPr>
        <p:txBody>
          <a:bodyPr lIns="0" tIns="0" rIns="0" bIns="0" rtlCol="0" anchor="t">
            <a:spAutoFit/>
          </a:bodyPr>
          <a:lstStyle/>
          <a:p>
            <a:pPr algn="ctr">
              <a:lnSpc>
                <a:spcPts val="8168"/>
              </a:lnSpc>
            </a:pPr>
            <a:r>
              <a:rPr lang="en-US" sz="5834">
                <a:solidFill>
                  <a:srgbClr val="000000"/>
                </a:solidFill>
                <a:latin typeface="Bahnschrift Condensed" panose="020B0502040204020203" pitchFamily="34" charset="0"/>
              </a:rPr>
              <a:t>North of Tyne</a:t>
            </a:r>
          </a:p>
        </p:txBody>
      </p:sp>
      <p:sp>
        <p:nvSpPr>
          <p:cNvPr id="9" name="TextBox 9"/>
          <p:cNvSpPr txBox="1"/>
          <p:nvPr/>
        </p:nvSpPr>
        <p:spPr>
          <a:xfrm>
            <a:off x="2872782" y="3247357"/>
            <a:ext cx="12542437" cy="3592262"/>
          </a:xfrm>
          <a:prstGeom prst="rect">
            <a:avLst/>
          </a:prstGeom>
        </p:spPr>
        <p:txBody>
          <a:bodyPr lIns="0" tIns="0" rIns="0" bIns="0" rtlCol="0" anchor="t">
            <a:spAutoFit/>
          </a:bodyPr>
          <a:lstStyle/>
          <a:p>
            <a:pPr algn="ctr">
              <a:lnSpc>
                <a:spcPts val="14428"/>
              </a:lnSpc>
            </a:pPr>
            <a:r>
              <a:rPr lang="en-US" sz="10306">
                <a:solidFill>
                  <a:srgbClr val="000000"/>
                </a:solidFill>
                <a:latin typeface="Bahnschrift Condensed" panose="020B0502040204020203" pitchFamily="34" charset="0"/>
              </a:rPr>
              <a:t>UK Community Renewal Fund (CRF) 2021-22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688578"/>
            <a:ext cx="18288000" cy="2598422"/>
            <a:chOff x="0" y="0"/>
            <a:chExt cx="24384000" cy="3464562"/>
          </a:xfrm>
        </p:grpSpPr>
        <p:pic>
          <p:nvPicPr>
            <p:cNvPr id="3" name="Picture 3"/>
            <p:cNvPicPr>
              <a:picLocks noChangeAspect="1"/>
            </p:cNvPicPr>
            <p:nvPr/>
          </p:nvPicPr>
          <p:blipFill>
            <a:blip r:embed="rId2"/>
            <a:srcRect t="15696" b="19693"/>
            <a:stretch>
              <a:fillRect/>
            </a:stretch>
          </p:blipFill>
          <p:spPr>
            <a:xfrm>
              <a:off x="0" y="0"/>
              <a:ext cx="8043333" cy="3464562"/>
            </a:xfrm>
            <a:prstGeom prst="rect">
              <a:avLst/>
            </a:prstGeom>
          </p:spPr>
        </p:pic>
        <p:pic>
          <p:nvPicPr>
            <p:cNvPr id="4" name="Picture 4"/>
            <p:cNvPicPr>
              <a:picLocks noChangeAspect="1"/>
            </p:cNvPicPr>
            <p:nvPr/>
          </p:nvPicPr>
          <p:blipFill>
            <a:blip r:embed="rId3"/>
            <a:srcRect t="17694" b="17694"/>
            <a:stretch>
              <a:fillRect/>
            </a:stretch>
          </p:blipFill>
          <p:spPr>
            <a:xfrm>
              <a:off x="8170333" y="0"/>
              <a:ext cx="8043333" cy="3464562"/>
            </a:xfrm>
            <a:prstGeom prst="rect">
              <a:avLst/>
            </a:prstGeom>
          </p:spPr>
        </p:pic>
        <p:pic>
          <p:nvPicPr>
            <p:cNvPr id="5" name="Picture 5"/>
            <p:cNvPicPr>
              <a:picLocks noChangeAspect="1"/>
            </p:cNvPicPr>
            <p:nvPr/>
          </p:nvPicPr>
          <p:blipFill>
            <a:blip r:embed="rId4"/>
            <a:srcRect t="7036" b="28352"/>
            <a:stretch>
              <a:fillRect/>
            </a:stretch>
          </p:blipFill>
          <p:spPr>
            <a:xfrm>
              <a:off x="16340667" y="0"/>
              <a:ext cx="8043333" cy="3464562"/>
            </a:xfrm>
            <a:prstGeom prst="rect">
              <a:avLst/>
            </a:prstGeom>
          </p:spPr>
        </p:pic>
      </p:grpSp>
      <p:grpSp>
        <p:nvGrpSpPr>
          <p:cNvPr id="6" name="Group 6"/>
          <p:cNvGrpSpPr/>
          <p:nvPr/>
        </p:nvGrpSpPr>
        <p:grpSpPr>
          <a:xfrm>
            <a:off x="-107634" y="-380148"/>
            <a:ext cx="18737944" cy="520019"/>
            <a:chOff x="0" y="0"/>
            <a:chExt cx="5491461" cy="152400"/>
          </a:xfrm>
        </p:grpSpPr>
        <p:sp>
          <p:nvSpPr>
            <p:cNvPr id="7" name="Freeform 7"/>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8" name="Group 8"/>
          <p:cNvGrpSpPr/>
          <p:nvPr/>
        </p:nvGrpSpPr>
        <p:grpSpPr>
          <a:xfrm>
            <a:off x="-342309" y="10147129"/>
            <a:ext cx="18737944" cy="520019"/>
            <a:chOff x="0" y="0"/>
            <a:chExt cx="5491461" cy="152400"/>
          </a:xfrm>
        </p:grpSpPr>
        <p:sp>
          <p:nvSpPr>
            <p:cNvPr id="9" name="Freeform 9"/>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10" name="TextBox 10"/>
          <p:cNvSpPr txBox="1"/>
          <p:nvPr/>
        </p:nvSpPr>
        <p:spPr>
          <a:xfrm>
            <a:off x="1028700" y="1865269"/>
            <a:ext cx="16230600" cy="5486374"/>
          </a:xfrm>
          <a:prstGeom prst="rect">
            <a:avLst/>
          </a:prstGeom>
        </p:spPr>
        <p:txBody>
          <a:bodyPr lIns="0" tIns="0" rIns="0" bIns="0" rtlCol="0" anchor="t">
            <a:spAutoFit/>
          </a:bodyPr>
          <a:lstStyle/>
          <a:p>
            <a:pPr marL="669290" lvl="1" indent="-334645">
              <a:lnSpc>
                <a:spcPts val="4340"/>
              </a:lnSpc>
              <a:buFont typeface="Arial"/>
              <a:buChar char="•"/>
            </a:pPr>
            <a:r>
              <a:rPr lang="en-US" sz="3000">
                <a:solidFill>
                  <a:srgbClr val="000000"/>
                </a:solidFill>
                <a:latin typeface="DM Sans"/>
              </a:rPr>
              <a:t>Launch on </a:t>
            </a:r>
            <a:r>
              <a:rPr lang="en-US" sz="3000">
                <a:solidFill>
                  <a:srgbClr val="000000"/>
                </a:solidFill>
                <a:latin typeface="DM Sans Bold"/>
              </a:rPr>
              <a:t>31st March 2021 </a:t>
            </a:r>
            <a:r>
              <a:rPr lang="en-US" sz="3000">
                <a:solidFill>
                  <a:srgbClr val="000000"/>
                </a:solidFill>
                <a:latin typeface="DM Sans"/>
              </a:rPr>
              <a:t>on NTCA website</a:t>
            </a:r>
          </a:p>
          <a:p>
            <a:pPr marL="669290" lvl="1" indent="-334645">
              <a:lnSpc>
                <a:spcPts val="4340"/>
              </a:lnSpc>
              <a:buFont typeface="Arial"/>
              <a:buChar char="•"/>
            </a:pPr>
            <a:r>
              <a:rPr lang="en-US" sz="3000">
                <a:solidFill>
                  <a:srgbClr val="000000"/>
                </a:solidFill>
                <a:latin typeface="DM Sans"/>
              </a:rPr>
              <a:t>NTCA Invitation to Bid will be published on NTCA website and will include more details of local priorities.</a:t>
            </a:r>
          </a:p>
          <a:p>
            <a:pPr marL="669290" lvl="1" indent="-334645">
              <a:lnSpc>
                <a:spcPts val="4340"/>
              </a:lnSpc>
              <a:buFont typeface="Arial"/>
              <a:buChar char="•"/>
            </a:pPr>
            <a:r>
              <a:rPr lang="en-US" sz="3000">
                <a:solidFill>
                  <a:srgbClr val="000000"/>
                </a:solidFill>
                <a:latin typeface="DM Sans"/>
              </a:rPr>
              <a:t>Government guidance, assessment criteria and standard application form on gov.uk website</a:t>
            </a:r>
          </a:p>
          <a:p>
            <a:pPr marL="669290" lvl="1" indent="-334645">
              <a:lnSpc>
                <a:spcPts val="4340"/>
              </a:lnSpc>
              <a:buFont typeface="Arial"/>
              <a:buChar char="•"/>
            </a:pPr>
            <a:r>
              <a:rPr lang="en-US" sz="3000">
                <a:solidFill>
                  <a:srgbClr val="000000"/>
                </a:solidFill>
                <a:latin typeface="DM Sans"/>
              </a:rPr>
              <a:t>Deadline for submission to NTCA – Before midnight on </a:t>
            </a:r>
            <a:r>
              <a:rPr lang="en-US" sz="3000">
                <a:solidFill>
                  <a:srgbClr val="000000"/>
                </a:solidFill>
                <a:latin typeface="DM Sans Bold"/>
              </a:rPr>
              <a:t>Friday 7th May</a:t>
            </a:r>
          </a:p>
          <a:p>
            <a:pPr marL="669290" lvl="1" indent="-334645">
              <a:lnSpc>
                <a:spcPts val="4340"/>
              </a:lnSpc>
              <a:buFont typeface="Arial"/>
              <a:buChar char="•"/>
            </a:pPr>
            <a:r>
              <a:rPr lang="en-US" sz="3000">
                <a:solidFill>
                  <a:srgbClr val="000000"/>
                </a:solidFill>
                <a:latin typeface="DM Sans"/>
              </a:rPr>
              <a:t>Appraisal and Due Diligence process/shortlist</a:t>
            </a:r>
          </a:p>
          <a:p>
            <a:pPr marL="669290" lvl="1" indent="-334645">
              <a:lnSpc>
                <a:spcPts val="4340"/>
              </a:lnSpc>
              <a:buFont typeface="Arial"/>
              <a:buChar char="•"/>
            </a:pPr>
            <a:r>
              <a:rPr lang="en-US" sz="3000">
                <a:solidFill>
                  <a:srgbClr val="000000"/>
                </a:solidFill>
                <a:latin typeface="DM Sans"/>
              </a:rPr>
              <a:t>NTCA submission of shortlisted projects to Government by </a:t>
            </a:r>
            <a:r>
              <a:rPr lang="en-US" sz="3000">
                <a:solidFill>
                  <a:srgbClr val="000000"/>
                </a:solidFill>
                <a:latin typeface="DM Sans Bold"/>
              </a:rPr>
              <a:t>18th June</a:t>
            </a:r>
          </a:p>
          <a:p>
            <a:pPr marL="669290" lvl="1" indent="-334645">
              <a:lnSpc>
                <a:spcPts val="4340"/>
              </a:lnSpc>
              <a:buFont typeface="Arial"/>
              <a:buChar char="•"/>
            </a:pPr>
            <a:r>
              <a:rPr lang="en-US" sz="3000">
                <a:solidFill>
                  <a:srgbClr val="000000"/>
                </a:solidFill>
                <a:latin typeface="DM Sans"/>
              </a:rPr>
              <a:t>Government announcement of successful bids </a:t>
            </a:r>
            <a:r>
              <a:rPr lang="en-US" sz="3000">
                <a:solidFill>
                  <a:srgbClr val="000000"/>
                </a:solidFill>
                <a:latin typeface="DM Sans Bold"/>
              </a:rPr>
              <a:t>late July onwards</a:t>
            </a:r>
          </a:p>
          <a:p>
            <a:pPr marL="669290" lvl="1" indent="-334645">
              <a:lnSpc>
                <a:spcPts val="4340"/>
              </a:lnSpc>
              <a:buFont typeface="Arial"/>
              <a:buChar char="•"/>
            </a:pPr>
            <a:r>
              <a:rPr lang="en-US" sz="3000">
                <a:solidFill>
                  <a:srgbClr val="000000"/>
                </a:solidFill>
                <a:latin typeface="DM Sans"/>
              </a:rPr>
              <a:t>Projects must end before </a:t>
            </a:r>
            <a:r>
              <a:rPr lang="en-US" sz="3000">
                <a:solidFill>
                  <a:srgbClr val="000000"/>
                </a:solidFill>
                <a:latin typeface="DM Sans Bold"/>
              </a:rPr>
              <a:t>March 2022</a:t>
            </a:r>
          </a:p>
        </p:txBody>
      </p:sp>
      <p:sp>
        <p:nvSpPr>
          <p:cNvPr id="11" name="TextBox 11"/>
          <p:cNvSpPr txBox="1"/>
          <p:nvPr/>
        </p:nvSpPr>
        <p:spPr>
          <a:xfrm>
            <a:off x="6138584" y="152174"/>
            <a:ext cx="5776157" cy="1311513"/>
          </a:xfrm>
          <a:prstGeom prst="rect">
            <a:avLst/>
          </a:prstGeom>
        </p:spPr>
        <p:txBody>
          <a:bodyPr wrap="square" lIns="0" tIns="0" rIns="0" bIns="0" rtlCol="0" anchor="t">
            <a:spAutoFit/>
          </a:bodyPr>
          <a:lstStyle/>
          <a:p>
            <a:pPr algn="ctr">
              <a:lnSpc>
                <a:spcPts val="11396"/>
              </a:lnSpc>
            </a:pPr>
            <a:r>
              <a:rPr lang="en-US" sz="8140">
                <a:solidFill>
                  <a:srgbClr val="43B5CD"/>
                </a:solidFill>
                <a:latin typeface="Bahnschrift Condensed" panose="020B0502040204020203" pitchFamily="34" charset="0"/>
              </a:rPr>
              <a:t>Next Steps</a:t>
            </a:r>
          </a:p>
        </p:txBody>
      </p:sp>
      <p:pic>
        <p:nvPicPr>
          <p:cNvPr id="12" name="Picture 12"/>
          <p:cNvPicPr>
            <a:picLocks noChangeAspect="1"/>
          </p:cNvPicPr>
          <p:nvPr/>
        </p:nvPicPr>
        <p:blipFill>
          <a:blip r:embed="rId5"/>
          <a:srcRect/>
          <a:stretch>
            <a:fillRect/>
          </a:stretch>
        </p:blipFill>
        <p:spPr>
          <a:xfrm>
            <a:off x="16674815" y="212754"/>
            <a:ext cx="1613185" cy="1431702"/>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688578"/>
            <a:ext cx="18288000" cy="2598422"/>
            <a:chOff x="0" y="0"/>
            <a:chExt cx="24384000" cy="3464562"/>
          </a:xfrm>
        </p:grpSpPr>
        <p:pic>
          <p:nvPicPr>
            <p:cNvPr id="3" name="Picture 3"/>
            <p:cNvPicPr>
              <a:picLocks noChangeAspect="1"/>
            </p:cNvPicPr>
            <p:nvPr/>
          </p:nvPicPr>
          <p:blipFill>
            <a:blip r:embed="rId3"/>
            <a:srcRect t="17694" b="17694"/>
            <a:stretch>
              <a:fillRect/>
            </a:stretch>
          </p:blipFill>
          <p:spPr>
            <a:xfrm>
              <a:off x="0" y="0"/>
              <a:ext cx="8043333" cy="3464562"/>
            </a:xfrm>
            <a:prstGeom prst="rect">
              <a:avLst/>
            </a:prstGeom>
          </p:spPr>
        </p:pic>
        <p:pic>
          <p:nvPicPr>
            <p:cNvPr id="4" name="Picture 4"/>
            <p:cNvPicPr>
              <a:picLocks noChangeAspect="1"/>
            </p:cNvPicPr>
            <p:nvPr/>
          </p:nvPicPr>
          <p:blipFill>
            <a:blip r:embed="rId4"/>
            <a:srcRect t="17694" b="17694"/>
            <a:stretch>
              <a:fillRect/>
            </a:stretch>
          </p:blipFill>
          <p:spPr>
            <a:xfrm>
              <a:off x="8170333" y="0"/>
              <a:ext cx="8043333" cy="3464562"/>
            </a:xfrm>
            <a:prstGeom prst="rect">
              <a:avLst/>
            </a:prstGeom>
          </p:spPr>
        </p:pic>
        <p:pic>
          <p:nvPicPr>
            <p:cNvPr id="5" name="Picture 5"/>
            <p:cNvPicPr>
              <a:picLocks noChangeAspect="1"/>
            </p:cNvPicPr>
            <p:nvPr/>
          </p:nvPicPr>
          <p:blipFill>
            <a:blip r:embed="rId5"/>
            <a:srcRect t="17694" b="17694"/>
            <a:stretch>
              <a:fillRect/>
            </a:stretch>
          </p:blipFill>
          <p:spPr>
            <a:xfrm>
              <a:off x="16340667" y="0"/>
              <a:ext cx="8043333" cy="3464562"/>
            </a:xfrm>
            <a:prstGeom prst="rect">
              <a:avLst/>
            </a:prstGeom>
          </p:spPr>
        </p:pic>
      </p:grpSp>
      <p:grpSp>
        <p:nvGrpSpPr>
          <p:cNvPr id="6" name="Group 6"/>
          <p:cNvGrpSpPr/>
          <p:nvPr/>
        </p:nvGrpSpPr>
        <p:grpSpPr>
          <a:xfrm>
            <a:off x="-107634" y="-380148"/>
            <a:ext cx="18737944" cy="520019"/>
            <a:chOff x="0" y="0"/>
            <a:chExt cx="5491461" cy="152400"/>
          </a:xfrm>
        </p:grpSpPr>
        <p:sp>
          <p:nvSpPr>
            <p:cNvPr id="7" name="Freeform 7"/>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8" name="Group 8"/>
          <p:cNvGrpSpPr/>
          <p:nvPr/>
        </p:nvGrpSpPr>
        <p:grpSpPr>
          <a:xfrm>
            <a:off x="-342309" y="10147129"/>
            <a:ext cx="18737944" cy="520019"/>
            <a:chOff x="0" y="0"/>
            <a:chExt cx="5491461" cy="152400"/>
          </a:xfrm>
        </p:grpSpPr>
        <p:sp>
          <p:nvSpPr>
            <p:cNvPr id="9" name="Freeform 9"/>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10" name="TextBox 10"/>
          <p:cNvSpPr txBox="1"/>
          <p:nvPr/>
        </p:nvSpPr>
        <p:spPr>
          <a:xfrm>
            <a:off x="583459" y="1727730"/>
            <a:ext cx="17355758" cy="5797356"/>
          </a:xfrm>
          <a:prstGeom prst="rect">
            <a:avLst/>
          </a:prstGeom>
        </p:spPr>
        <p:txBody>
          <a:bodyPr lIns="0" tIns="0" rIns="0" bIns="0" rtlCol="0" anchor="t">
            <a:spAutoFit/>
          </a:bodyPr>
          <a:lstStyle/>
          <a:p>
            <a:pPr algn="ctr">
              <a:lnSpc>
                <a:spcPts val="3779"/>
              </a:lnSpc>
            </a:pPr>
            <a:r>
              <a:rPr lang="en-US" sz="3000">
                <a:solidFill>
                  <a:srgbClr val="000000"/>
                </a:solidFill>
                <a:latin typeface="DM Sans"/>
              </a:rPr>
              <a:t>As the lead authority, NTCA will assess all bids submitted. </a:t>
            </a:r>
          </a:p>
          <a:p>
            <a:pPr algn="ctr">
              <a:lnSpc>
                <a:spcPts val="3779"/>
              </a:lnSpc>
            </a:pPr>
            <a:r>
              <a:rPr lang="en-US" sz="3000">
                <a:solidFill>
                  <a:srgbClr val="000000"/>
                </a:solidFill>
                <a:latin typeface="DM Sans"/>
              </a:rPr>
              <a:t>Bids will be assessed against: </a:t>
            </a:r>
          </a:p>
          <a:p>
            <a:pPr>
              <a:lnSpc>
                <a:spcPts val="3499"/>
              </a:lnSpc>
            </a:pPr>
            <a:endParaRPr lang="en-US" sz="3000">
              <a:solidFill>
                <a:srgbClr val="000000"/>
              </a:solidFill>
              <a:latin typeface="DM Sans"/>
            </a:endParaRPr>
          </a:p>
          <a:p>
            <a:pPr marL="1263014" lvl="2" indent="-514350">
              <a:lnSpc>
                <a:spcPts val="3779"/>
              </a:lnSpc>
              <a:buFont typeface="+mj-lt"/>
              <a:buAutoNum type="arabicPeriod"/>
            </a:pPr>
            <a:r>
              <a:rPr lang="en-US" sz="3000">
                <a:solidFill>
                  <a:srgbClr val="000000"/>
                </a:solidFill>
                <a:latin typeface="DM Sans"/>
              </a:rPr>
              <a:t>the </a:t>
            </a:r>
            <a:r>
              <a:rPr lang="en-US" sz="3000">
                <a:solidFill>
                  <a:srgbClr val="000000"/>
                </a:solidFill>
                <a:latin typeface="DM Sans Bold"/>
              </a:rPr>
              <a:t>gateway criteria </a:t>
            </a:r>
            <a:r>
              <a:rPr lang="en-US" sz="3000">
                <a:solidFill>
                  <a:srgbClr val="000000"/>
                </a:solidFill>
                <a:latin typeface="DM Sans"/>
              </a:rPr>
              <a:t>set out in the </a:t>
            </a:r>
            <a:r>
              <a:rPr lang="en-US" sz="3000">
                <a:solidFill>
                  <a:srgbClr val="000000"/>
                </a:solidFill>
                <a:latin typeface="DM Sans Bold"/>
              </a:rPr>
              <a:t>UK Community Renewal Fund Prospectus </a:t>
            </a:r>
            <a:r>
              <a:rPr lang="en-US" sz="3000">
                <a:solidFill>
                  <a:srgbClr val="000000"/>
                </a:solidFill>
                <a:latin typeface="DM Sans"/>
              </a:rPr>
              <a:t>– bids that fail to meet these criteria are ineligible support and will be rejected </a:t>
            </a:r>
          </a:p>
          <a:p>
            <a:pPr marL="1263014" lvl="2" indent="-514350">
              <a:lnSpc>
                <a:spcPts val="3779"/>
              </a:lnSpc>
              <a:buFont typeface="+mj-lt"/>
              <a:buAutoNum type="arabicPeriod"/>
            </a:pPr>
            <a:r>
              <a:rPr lang="en-US" sz="3000">
                <a:solidFill>
                  <a:srgbClr val="000000"/>
                </a:solidFill>
                <a:latin typeface="DM Sans"/>
              </a:rPr>
              <a:t>the extent to which they meet the </a:t>
            </a:r>
            <a:r>
              <a:rPr lang="en-US" sz="3000">
                <a:solidFill>
                  <a:srgbClr val="000000"/>
                </a:solidFill>
                <a:latin typeface="DM Sans Bold"/>
              </a:rPr>
              <a:t>objectives of UK Community Renewal Fund </a:t>
            </a:r>
          </a:p>
          <a:p>
            <a:pPr marL="1263014" lvl="2" indent="-514350">
              <a:lnSpc>
                <a:spcPts val="3779"/>
              </a:lnSpc>
              <a:buFont typeface="+mj-lt"/>
              <a:buAutoNum type="arabicPeriod"/>
            </a:pPr>
            <a:r>
              <a:rPr lang="en-US" sz="3000">
                <a:solidFill>
                  <a:srgbClr val="000000"/>
                </a:solidFill>
                <a:latin typeface="DM Sans"/>
              </a:rPr>
              <a:t>the extent to which bids would support the </a:t>
            </a:r>
            <a:r>
              <a:rPr lang="en-US" sz="3000">
                <a:solidFill>
                  <a:srgbClr val="000000"/>
                </a:solidFill>
                <a:latin typeface="DM Sans Bold"/>
              </a:rPr>
              <a:t>delivery of local growth and employment support priorities</a:t>
            </a:r>
            <a:r>
              <a:rPr lang="en-US" sz="3000">
                <a:solidFill>
                  <a:srgbClr val="000000"/>
                </a:solidFill>
                <a:latin typeface="DM Sans"/>
              </a:rPr>
              <a:t>  </a:t>
            </a:r>
          </a:p>
          <a:p>
            <a:pPr>
              <a:lnSpc>
                <a:spcPts val="3779"/>
              </a:lnSpc>
            </a:pPr>
            <a:endParaRPr lang="en-US" sz="3000">
              <a:solidFill>
                <a:srgbClr val="000000"/>
              </a:solidFill>
              <a:latin typeface="DM Sans"/>
            </a:endParaRPr>
          </a:p>
          <a:p>
            <a:pPr marL="582929" lvl="1" indent="-291465" algn="just">
              <a:lnSpc>
                <a:spcPts val="3779"/>
              </a:lnSpc>
              <a:buFont typeface="Arial"/>
              <a:buChar char="•"/>
            </a:pPr>
            <a:r>
              <a:rPr lang="en-US" sz="3000">
                <a:solidFill>
                  <a:srgbClr val="000000"/>
                </a:solidFill>
                <a:latin typeface="DM Sans"/>
              </a:rPr>
              <a:t>Shortlisted projects up to </a:t>
            </a:r>
            <a:r>
              <a:rPr lang="en-US" sz="3000">
                <a:solidFill>
                  <a:srgbClr val="000000"/>
                </a:solidFill>
                <a:latin typeface="DM Sans Bold"/>
              </a:rPr>
              <a:t>£9m across NTCA area </a:t>
            </a:r>
            <a:r>
              <a:rPr lang="en-US" sz="3000">
                <a:solidFill>
                  <a:srgbClr val="000000"/>
                </a:solidFill>
                <a:latin typeface="DM Sans"/>
              </a:rPr>
              <a:t>to be submitted to Government.</a:t>
            </a:r>
          </a:p>
          <a:p>
            <a:pPr marL="582929" lvl="1" indent="-291465" algn="just">
              <a:lnSpc>
                <a:spcPts val="3779"/>
              </a:lnSpc>
              <a:buFont typeface="Arial"/>
              <a:buChar char="•"/>
            </a:pPr>
            <a:r>
              <a:rPr lang="en-US" sz="3000">
                <a:solidFill>
                  <a:srgbClr val="000000"/>
                </a:solidFill>
                <a:latin typeface="DM Sans"/>
              </a:rPr>
              <a:t>UK Government assesses against criteria in UK Community Renewal Fund Prospectus</a:t>
            </a:r>
          </a:p>
          <a:p>
            <a:pPr marL="582930" lvl="1" indent="-291465" algn="just">
              <a:lnSpc>
                <a:spcPts val="3779"/>
              </a:lnSpc>
              <a:buFont typeface="Arial"/>
              <a:buChar char="•"/>
            </a:pPr>
            <a:r>
              <a:rPr lang="en-US" sz="3000">
                <a:solidFill>
                  <a:srgbClr val="000000"/>
                </a:solidFill>
                <a:latin typeface="DM Sans"/>
              </a:rPr>
              <a:t>Government announcement – </a:t>
            </a:r>
            <a:r>
              <a:rPr lang="en-US" sz="3000">
                <a:solidFill>
                  <a:srgbClr val="000000"/>
                </a:solidFill>
                <a:latin typeface="DM Sans Bold"/>
              </a:rPr>
              <a:t>late July onwards</a:t>
            </a:r>
          </a:p>
        </p:txBody>
      </p:sp>
      <p:sp>
        <p:nvSpPr>
          <p:cNvPr id="11" name="TextBox 11"/>
          <p:cNvSpPr txBox="1"/>
          <p:nvPr/>
        </p:nvSpPr>
        <p:spPr>
          <a:xfrm>
            <a:off x="3764962" y="217611"/>
            <a:ext cx="10523402"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How Bids will be assessed?</a:t>
            </a:r>
          </a:p>
        </p:txBody>
      </p:sp>
      <p:pic>
        <p:nvPicPr>
          <p:cNvPr id="12" name="Picture 12"/>
          <p:cNvPicPr>
            <a:picLocks noChangeAspect="1"/>
          </p:cNvPicPr>
          <p:nvPr/>
        </p:nvPicPr>
        <p:blipFill>
          <a:blip r:embed="rId6"/>
          <a:srcRect/>
          <a:stretch>
            <a:fillRect/>
          </a:stretch>
        </p:blipFill>
        <p:spPr>
          <a:xfrm>
            <a:off x="16674815" y="212754"/>
            <a:ext cx="1613185" cy="143170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pic>
        <p:nvPicPr>
          <p:cNvPr id="6" name="Picture 6"/>
          <p:cNvPicPr>
            <a:picLocks noChangeAspect="1"/>
          </p:cNvPicPr>
          <p:nvPr/>
        </p:nvPicPr>
        <p:blipFill>
          <a:blip r:embed="rId2"/>
          <a:srcRect t="1232" r="703"/>
          <a:stretch>
            <a:fillRect/>
          </a:stretch>
        </p:blipFill>
        <p:spPr>
          <a:xfrm>
            <a:off x="2240817" y="1843250"/>
            <a:ext cx="14063107" cy="7761228"/>
          </a:xfrm>
          <a:prstGeom prst="rect">
            <a:avLst/>
          </a:prstGeom>
        </p:spPr>
      </p:pic>
      <p:pic>
        <p:nvPicPr>
          <p:cNvPr id="7" name="Picture 7"/>
          <p:cNvPicPr>
            <a:picLocks noChangeAspect="1"/>
          </p:cNvPicPr>
          <p:nvPr/>
        </p:nvPicPr>
        <p:blipFill>
          <a:blip r:embed="rId3"/>
          <a:srcRect/>
          <a:stretch>
            <a:fillRect/>
          </a:stretch>
        </p:blipFill>
        <p:spPr>
          <a:xfrm>
            <a:off x="16674815" y="212754"/>
            <a:ext cx="1613185" cy="1431702"/>
          </a:xfrm>
          <a:prstGeom prst="rect">
            <a:avLst/>
          </a:prstGeom>
        </p:spPr>
      </p:pic>
      <p:sp>
        <p:nvSpPr>
          <p:cNvPr id="8" name="TextBox 8"/>
          <p:cNvSpPr txBox="1"/>
          <p:nvPr/>
        </p:nvSpPr>
        <p:spPr>
          <a:xfrm>
            <a:off x="6317738" y="219194"/>
            <a:ext cx="4382680"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Timeline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pic>
        <p:nvPicPr>
          <p:cNvPr id="6" name="Picture 6"/>
          <p:cNvPicPr>
            <a:picLocks noChangeAspect="1"/>
          </p:cNvPicPr>
          <p:nvPr/>
        </p:nvPicPr>
        <p:blipFill>
          <a:blip r:embed="rId2"/>
          <a:srcRect/>
          <a:stretch>
            <a:fillRect/>
          </a:stretch>
        </p:blipFill>
        <p:spPr>
          <a:xfrm>
            <a:off x="15938036" y="597118"/>
            <a:ext cx="1946001" cy="3714359"/>
          </a:xfrm>
          <a:prstGeom prst="rect">
            <a:avLst/>
          </a:prstGeom>
        </p:spPr>
      </p:pic>
      <p:pic>
        <p:nvPicPr>
          <p:cNvPr id="7" name="Picture 7"/>
          <p:cNvPicPr>
            <a:picLocks noChangeAspect="1"/>
          </p:cNvPicPr>
          <p:nvPr/>
        </p:nvPicPr>
        <p:blipFill>
          <a:blip r:embed="rId3"/>
          <a:srcRect/>
          <a:stretch>
            <a:fillRect/>
          </a:stretch>
        </p:blipFill>
        <p:spPr>
          <a:xfrm>
            <a:off x="0" y="139871"/>
            <a:ext cx="5913234" cy="2314427"/>
          </a:xfrm>
          <a:prstGeom prst="rect">
            <a:avLst/>
          </a:prstGeom>
        </p:spPr>
      </p:pic>
      <p:sp>
        <p:nvSpPr>
          <p:cNvPr id="8" name="TextBox 8"/>
          <p:cNvSpPr txBox="1"/>
          <p:nvPr/>
        </p:nvSpPr>
        <p:spPr>
          <a:xfrm>
            <a:off x="4282189" y="6888119"/>
            <a:ext cx="9723622" cy="941925"/>
          </a:xfrm>
          <a:prstGeom prst="rect">
            <a:avLst/>
          </a:prstGeom>
        </p:spPr>
        <p:txBody>
          <a:bodyPr wrap="square" lIns="0" tIns="0" rIns="0" bIns="0" rtlCol="0" anchor="t">
            <a:spAutoFit/>
          </a:bodyPr>
          <a:lstStyle/>
          <a:p>
            <a:pPr algn="ctr">
              <a:lnSpc>
                <a:spcPts val="8168"/>
              </a:lnSpc>
            </a:pPr>
            <a:r>
              <a:rPr lang="en-US" sz="5800">
                <a:solidFill>
                  <a:srgbClr val="43B5CD"/>
                </a:solidFill>
                <a:latin typeface="Bahnschrift Condensed" panose="020B0502040204020203" pitchFamily="34" charset="0"/>
              </a:rPr>
              <a:t>Contact: CRF@northoftyne-ca.gov.uk </a:t>
            </a:r>
          </a:p>
        </p:txBody>
      </p:sp>
      <p:sp>
        <p:nvSpPr>
          <p:cNvPr id="9" name="TextBox 9"/>
          <p:cNvSpPr txBox="1"/>
          <p:nvPr/>
        </p:nvSpPr>
        <p:spPr>
          <a:xfrm>
            <a:off x="2872782" y="3247357"/>
            <a:ext cx="12542437" cy="3503908"/>
          </a:xfrm>
          <a:prstGeom prst="rect">
            <a:avLst/>
          </a:prstGeom>
        </p:spPr>
        <p:txBody>
          <a:bodyPr lIns="0" tIns="0" rIns="0" bIns="0" rtlCol="0" anchor="t">
            <a:spAutoFit/>
          </a:bodyPr>
          <a:lstStyle/>
          <a:p>
            <a:pPr algn="ctr">
              <a:lnSpc>
                <a:spcPts val="14428"/>
              </a:lnSpc>
            </a:pPr>
            <a:r>
              <a:rPr lang="en-US" sz="10306">
                <a:solidFill>
                  <a:srgbClr val="000000"/>
                </a:solidFill>
                <a:latin typeface="Bahnschrift Condensed" panose="020B0502040204020203" pitchFamily="34" charset="0"/>
              </a:rPr>
              <a:t>Thank you for listening</a:t>
            </a:r>
          </a:p>
          <a:p>
            <a:pPr algn="ctr">
              <a:lnSpc>
                <a:spcPts val="14428"/>
              </a:lnSpc>
            </a:pPr>
            <a:r>
              <a:rPr lang="en-US" sz="10306">
                <a:solidFill>
                  <a:srgbClr val="000000"/>
                </a:solidFill>
                <a:latin typeface="Bahnschrift Condensed" panose="020B0502040204020203" pitchFamily="34" charset="0"/>
              </a:rPr>
              <a:t>Q&amp;A</a:t>
            </a:r>
          </a:p>
        </p:txBody>
      </p: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428ABBE8-DFEA-469F-BBBD-A528D920F64D}"/>
                  </a:ext>
                </a:extLst>
              </p14:cNvPr>
              <p14:cNvContentPartPr/>
              <p14:nvPr/>
            </p14:nvContentPartPr>
            <p14:xfrm>
              <a:off x="18633056" y="-21566"/>
              <a:ext cx="19050" cy="19050"/>
            </p14:xfrm>
          </p:contentPart>
        </mc:Choice>
        <mc:Fallback xmlns="">
          <p:pic>
            <p:nvPicPr>
              <p:cNvPr id="10" name="Ink 9">
                <a:extLst>
                  <a:ext uri="{FF2B5EF4-FFF2-40B4-BE49-F238E27FC236}">
                    <a16:creationId xmlns:a16="http://schemas.microsoft.com/office/drawing/2014/main" id="{428ABBE8-DFEA-469F-BBBD-A528D920F64D}"/>
                  </a:ext>
                </a:extLst>
              </p:cNvPr>
              <p:cNvPicPr/>
              <p:nvPr/>
            </p:nvPicPr>
            <p:blipFill>
              <a:blip r:embed="rId5"/>
              <a:stretch>
                <a:fillRect/>
              </a:stretch>
            </p:blipFill>
            <p:spPr>
              <a:xfrm>
                <a:off x="17680556" y="-974066"/>
                <a:ext cx="1905000" cy="1905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AFC67C80-CCE0-461C-9037-F3A1DC35DA63}"/>
                  </a:ext>
                </a:extLst>
              </p14:cNvPr>
              <p14:cNvContentPartPr/>
              <p14:nvPr/>
            </p14:nvContentPartPr>
            <p14:xfrm>
              <a:off x="16907773" y="1013603"/>
              <a:ext cx="19050" cy="19050"/>
            </p14:xfrm>
          </p:contentPart>
        </mc:Choice>
        <mc:Fallback xmlns="">
          <p:pic>
            <p:nvPicPr>
              <p:cNvPr id="11" name="Ink 10">
                <a:extLst>
                  <a:ext uri="{FF2B5EF4-FFF2-40B4-BE49-F238E27FC236}">
                    <a16:creationId xmlns:a16="http://schemas.microsoft.com/office/drawing/2014/main" id="{AFC67C80-CCE0-461C-9037-F3A1DC35DA63}"/>
                  </a:ext>
                </a:extLst>
              </p:cNvPr>
              <p:cNvPicPr/>
              <p:nvPr/>
            </p:nvPicPr>
            <p:blipFill>
              <a:blip r:embed="rId5"/>
              <a:stretch>
                <a:fillRect/>
              </a:stretch>
            </p:blipFill>
            <p:spPr>
              <a:xfrm>
                <a:off x="15955273" y="61103"/>
                <a:ext cx="1905000" cy="190500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pic>
        <p:nvPicPr>
          <p:cNvPr id="6" name="Picture 6"/>
          <p:cNvPicPr>
            <a:picLocks noChangeAspect="1"/>
          </p:cNvPicPr>
          <p:nvPr/>
        </p:nvPicPr>
        <p:blipFill>
          <a:blip r:embed="rId2"/>
          <a:srcRect/>
          <a:stretch>
            <a:fillRect/>
          </a:stretch>
        </p:blipFill>
        <p:spPr>
          <a:xfrm>
            <a:off x="11767843" y="1028700"/>
            <a:ext cx="5491457" cy="8229600"/>
          </a:xfrm>
          <a:prstGeom prst="rect">
            <a:avLst/>
          </a:prstGeom>
        </p:spPr>
      </p:pic>
      <p:sp>
        <p:nvSpPr>
          <p:cNvPr id="7" name="TextBox 7"/>
          <p:cNvSpPr txBox="1"/>
          <p:nvPr/>
        </p:nvSpPr>
        <p:spPr>
          <a:xfrm>
            <a:off x="355911" y="294017"/>
            <a:ext cx="11607488"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Objectives of today’s session</a:t>
            </a:r>
          </a:p>
        </p:txBody>
      </p:sp>
      <p:sp>
        <p:nvSpPr>
          <p:cNvPr id="8" name="TextBox 8"/>
          <p:cNvSpPr txBox="1"/>
          <p:nvPr/>
        </p:nvSpPr>
        <p:spPr>
          <a:xfrm>
            <a:off x="271969" y="2479367"/>
            <a:ext cx="10942161" cy="6778933"/>
          </a:xfrm>
          <a:prstGeom prst="rect">
            <a:avLst/>
          </a:prstGeom>
        </p:spPr>
        <p:txBody>
          <a:bodyPr lIns="0" tIns="0" rIns="0" bIns="0" rtlCol="0" anchor="t">
            <a:spAutoFit/>
          </a:bodyPr>
          <a:lstStyle/>
          <a:p>
            <a:pPr marL="805866" lvl="1" indent="-402933">
              <a:lnSpc>
                <a:spcPts val="4479"/>
              </a:lnSpc>
              <a:buFont typeface="Arial"/>
              <a:buChar char="•"/>
            </a:pPr>
            <a:r>
              <a:rPr lang="en-US" sz="3732">
                <a:solidFill>
                  <a:srgbClr val="000000"/>
                </a:solidFill>
                <a:latin typeface="DM Sans"/>
              </a:rPr>
              <a:t>Highlight Government’s objectives and requirements for the CRF</a:t>
            </a:r>
          </a:p>
          <a:p>
            <a:pPr marL="805865" lvl="1" indent="-402933">
              <a:lnSpc>
                <a:spcPts val="4479"/>
              </a:lnSpc>
              <a:buFont typeface="Arial"/>
              <a:buChar char="•"/>
            </a:pPr>
            <a:r>
              <a:rPr lang="en-US" sz="3732">
                <a:solidFill>
                  <a:srgbClr val="000000"/>
                </a:solidFill>
                <a:latin typeface="DM Sans"/>
              </a:rPr>
              <a:t>Outline the approach being taken by the NTCA </a:t>
            </a:r>
          </a:p>
          <a:p>
            <a:pPr marL="805865" lvl="1" indent="-402933">
              <a:lnSpc>
                <a:spcPts val="5225"/>
              </a:lnSpc>
              <a:buFont typeface="Arial"/>
              <a:buChar char="•"/>
            </a:pPr>
            <a:r>
              <a:rPr lang="en-US" sz="3732">
                <a:solidFill>
                  <a:srgbClr val="000000"/>
                </a:solidFill>
                <a:latin typeface="DM Sans"/>
              </a:rPr>
              <a:t>Discuss the 4 themes of the </a:t>
            </a:r>
            <a:r>
              <a:rPr lang="en-US" sz="3732" err="1">
                <a:solidFill>
                  <a:srgbClr val="000000"/>
                </a:solidFill>
                <a:latin typeface="DM Sans"/>
              </a:rPr>
              <a:t>programme</a:t>
            </a:r>
            <a:r>
              <a:rPr lang="en-US" sz="3732">
                <a:solidFill>
                  <a:srgbClr val="000000"/>
                </a:solidFill>
                <a:latin typeface="DM Sans"/>
              </a:rPr>
              <a:t> and discuss potential priorities</a:t>
            </a:r>
          </a:p>
          <a:p>
            <a:pPr marL="805865" lvl="1" indent="-402933">
              <a:lnSpc>
                <a:spcPts val="5225"/>
              </a:lnSpc>
              <a:buFont typeface="Arial"/>
              <a:buChar char="•"/>
            </a:pPr>
            <a:r>
              <a:rPr lang="en-US" sz="3732">
                <a:solidFill>
                  <a:srgbClr val="000000"/>
                </a:solidFill>
                <a:latin typeface="DM Sans"/>
              </a:rPr>
              <a:t>Explain the timetable and practical steps for bidders</a:t>
            </a:r>
          </a:p>
          <a:p>
            <a:pPr marL="805865" lvl="1" indent="-402933">
              <a:lnSpc>
                <a:spcPts val="5225"/>
              </a:lnSpc>
              <a:buFont typeface="Arial"/>
              <a:buChar char="•"/>
            </a:pPr>
            <a:r>
              <a:rPr lang="en-US" sz="3732">
                <a:solidFill>
                  <a:srgbClr val="000000"/>
                </a:solidFill>
                <a:latin typeface="DM Sans"/>
              </a:rPr>
              <a:t>Provide opportunity for questions and to hear views on opportunities for the CRF</a:t>
            </a:r>
          </a:p>
          <a:p>
            <a:pPr marL="805865" lvl="1" indent="-402933">
              <a:lnSpc>
                <a:spcPts val="5225"/>
              </a:lnSpc>
              <a:buFont typeface="Arial"/>
              <a:buChar char="•"/>
            </a:pPr>
            <a:r>
              <a:rPr lang="en-US" sz="3732">
                <a:solidFill>
                  <a:srgbClr val="000000"/>
                </a:solidFill>
                <a:latin typeface="DM Sans"/>
              </a:rPr>
              <a:t>Encourage interest in the CRF!</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6" name="TextBox 6"/>
          <p:cNvSpPr txBox="1"/>
          <p:nvPr/>
        </p:nvSpPr>
        <p:spPr>
          <a:xfrm>
            <a:off x="5061993" y="264020"/>
            <a:ext cx="7929340"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Introduction to the CRF</a:t>
            </a:r>
          </a:p>
        </p:txBody>
      </p:sp>
      <p:sp>
        <p:nvSpPr>
          <p:cNvPr id="7" name="TextBox 7"/>
          <p:cNvSpPr txBox="1"/>
          <p:nvPr/>
        </p:nvSpPr>
        <p:spPr>
          <a:xfrm>
            <a:off x="395932" y="2021402"/>
            <a:ext cx="9026142" cy="7781290"/>
          </a:xfrm>
          <a:prstGeom prst="rect">
            <a:avLst/>
          </a:prstGeom>
        </p:spPr>
        <p:txBody>
          <a:bodyPr lIns="0" tIns="0" rIns="0" bIns="0" rtlCol="0" anchor="t">
            <a:spAutoFit/>
          </a:bodyPr>
          <a:lstStyle/>
          <a:p>
            <a:pPr marL="734060" lvl="1" indent="-367030">
              <a:lnSpc>
                <a:spcPts val="4759"/>
              </a:lnSpc>
              <a:buFont typeface="Arial"/>
              <a:buChar char="•"/>
            </a:pPr>
            <a:r>
              <a:rPr lang="en-US" sz="3399">
                <a:solidFill>
                  <a:srgbClr val="000000"/>
                </a:solidFill>
                <a:latin typeface="DM Sans"/>
              </a:rPr>
              <a:t>The £220 million UK Community Renewal Fund (UKCRF) was launched alongside the Budget</a:t>
            </a:r>
          </a:p>
          <a:p>
            <a:pPr marL="734059" lvl="1" indent="-367030">
              <a:lnSpc>
                <a:spcPts val="4759"/>
              </a:lnSpc>
              <a:buFont typeface="Arial"/>
              <a:buChar char="•"/>
            </a:pPr>
            <a:r>
              <a:rPr lang="en-US" sz="3399">
                <a:solidFill>
                  <a:srgbClr val="000000"/>
                </a:solidFill>
                <a:latin typeface="DM Sans"/>
              </a:rPr>
              <a:t>Part of wider Levelling up Agenda, and sits with the Levelling Up Fund, Community Ownership Fund and wider economic support measures</a:t>
            </a:r>
          </a:p>
          <a:p>
            <a:pPr marL="734059" lvl="1" indent="-367030">
              <a:lnSpc>
                <a:spcPts val="4759"/>
              </a:lnSpc>
              <a:buFont typeface="Arial"/>
              <a:buChar char="•"/>
            </a:pPr>
            <a:r>
              <a:rPr lang="en-US" sz="3399">
                <a:solidFill>
                  <a:srgbClr val="000000"/>
                </a:solidFill>
                <a:latin typeface="DM Sans"/>
              </a:rPr>
              <a:t>Funding will be allocated competitively</a:t>
            </a:r>
          </a:p>
          <a:p>
            <a:pPr marL="734059" lvl="1" indent="-367030">
              <a:lnSpc>
                <a:spcPts val="4759"/>
              </a:lnSpc>
              <a:buFont typeface="Arial"/>
              <a:buChar char="•"/>
            </a:pPr>
            <a:r>
              <a:rPr lang="en-US" sz="3399">
                <a:solidFill>
                  <a:srgbClr val="000000"/>
                </a:solidFill>
                <a:latin typeface="DM Sans"/>
              </a:rPr>
              <a:t>Nationally, 90% of funding is revenue and 10% capital</a:t>
            </a:r>
          </a:p>
          <a:p>
            <a:pPr marL="734060" lvl="1" indent="-367030">
              <a:lnSpc>
                <a:spcPts val="4759"/>
              </a:lnSpc>
              <a:buFont typeface="Arial"/>
              <a:buChar char="•"/>
            </a:pPr>
            <a:r>
              <a:rPr lang="en-US" sz="3399">
                <a:solidFill>
                  <a:srgbClr val="000000"/>
                </a:solidFill>
                <a:latin typeface="DM Sans"/>
              </a:rPr>
              <a:t>Successful bidders are expected to be notified in July and all delivery must be concluded by 31 March 2022</a:t>
            </a:r>
          </a:p>
        </p:txBody>
      </p:sp>
      <p:sp>
        <p:nvSpPr>
          <p:cNvPr id="8" name="TextBox 8"/>
          <p:cNvSpPr txBox="1"/>
          <p:nvPr/>
        </p:nvSpPr>
        <p:spPr>
          <a:xfrm>
            <a:off x="9063770" y="2021402"/>
            <a:ext cx="9566540" cy="580390"/>
          </a:xfrm>
          <a:prstGeom prst="rect">
            <a:avLst/>
          </a:prstGeom>
        </p:spPr>
        <p:txBody>
          <a:bodyPr lIns="0" tIns="0" rIns="0" bIns="0" rtlCol="0" anchor="t">
            <a:spAutoFit/>
          </a:bodyPr>
          <a:lstStyle/>
          <a:p>
            <a:pPr algn="ctr">
              <a:lnSpc>
                <a:spcPts val="4759"/>
              </a:lnSpc>
              <a:spcBef>
                <a:spcPct val="0"/>
              </a:spcBef>
            </a:pPr>
            <a:r>
              <a:rPr lang="en-US" sz="3400">
                <a:solidFill>
                  <a:srgbClr val="000000"/>
                </a:solidFill>
                <a:latin typeface="DM Sans"/>
              </a:rPr>
              <a:t>Government’s intention is:</a:t>
            </a:r>
          </a:p>
        </p:txBody>
      </p:sp>
      <p:grpSp>
        <p:nvGrpSpPr>
          <p:cNvPr id="9" name="Group 9"/>
          <p:cNvGrpSpPr/>
          <p:nvPr/>
        </p:nvGrpSpPr>
        <p:grpSpPr>
          <a:xfrm>
            <a:off x="10532580" y="2718439"/>
            <a:ext cx="7167440" cy="2915331"/>
            <a:chOff x="0" y="0"/>
            <a:chExt cx="2338512" cy="951181"/>
          </a:xfrm>
        </p:grpSpPr>
        <p:sp>
          <p:nvSpPr>
            <p:cNvPr id="10" name="Freeform 10"/>
            <p:cNvSpPr/>
            <p:nvPr/>
          </p:nvSpPr>
          <p:spPr>
            <a:xfrm>
              <a:off x="0" y="0"/>
              <a:ext cx="2338512" cy="951181"/>
            </a:xfrm>
            <a:custGeom>
              <a:avLst/>
              <a:gdLst/>
              <a:ahLst/>
              <a:cxnLst/>
              <a:rect l="l" t="t" r="r" b="b"/>
              <a:pathLst>
                <a:path w="2338512" h="951181">
                  <a:moveTo>
                    <a:pt x="0" y="0"/>
                  </a:moveTo>
                  <a:lnTo>
                    <a:pt x="2338512" y="0"/>
                  </a:lnTo>
                  <a:lnTo>
                    <a:pt x="2338512" y="951181"/>
                  </a:lnTo>
                  <a:lnTo>
                    <a:pt x="0" y="951181"/>
                  </a:lnTo>
                  <a:close/>
                </a:path>
              </a:pathLst>
            </a:custGeom>
            <a:solidFill>
              <a:srgbClr val="43B5CD"/>
            </a:solidFill>
          </p:spPr>
        </p:sp>
      </p:grpSp>
      <p:grpSp>
        <p:nvGrpSpPr>
          <p:cNvPr id="11" name="Group 11"/>
          <p:cNvGrpSpPr/>
          <p:nvPr/>
        </p:nvGrpSpPr>
        <p:grpSpPr>
          <a:xfrm>
            <a:off x="17019650" y="5330428"/>
            <a:ext cx="965606" cy="803672"/>
            <a:chOff x="0" y="0"/>
            <a:chExt cx="1287474" cy="1071562"/>
          </a:xfrm>
        </p:grpSpPr>
        <p:grpSp>
          <p:nvGrpSpPr>
            <p:cNvPr id="12" name="Group 12"/>
            <p:cNvGrpSpPr/>
            <p:nvPr/>
          </p:nvGrpSpPr>
          <p:grpSpPr>
            <a:xfrm>
              <a:off x="0" y="0"/>
              <a:ext cx="1287474" cy="1071562"/>
              <a:chOff x="0" y="0"/>
              <a:chExt cx="1913890" cy="1592927"/>
            </a:xfrm>
          </p:grpSpPr>
          <p:sp>
            <p:nvSpPr>
              <p:cNvPr id="13" name="Freeform 13"/>
              <p:cNvSpPr/>
              <p:nvPr/>
            </p:nvSpPr>
            <p:spPr>
              <a:xfrm>
                <a:off x="0" y="0"/>
                <a:ext cx="1913890" cy="1592927"/>
              </a:xfrm>
              <a:custGeom>
                <a:avLst/>
                <a:gdLst/>
                <a:ahLst/>
                <a:cxnLst/>
                <a:rect l="l" t="t" r="r" b="b"/>
                <a:pathLst>
                  <a:path w="1913890" h="1592927">
                    <a:moveTo>
                      <a:pt x="0" y="0"/>
                    </a:moveTo>
                    <a:lnTo>
                      <a:pt x="1913890" y="0"/>
                    </a:lnTo>
                    <a:lnTo>
                      <a:pt x="1913890" y="1592927"/>
                    </a:lnTo>
                    <a:lnTo>
                      <a:pt x="0" y="1592927"/>
                    </a:lnTo>
                    <a:close/>
                  </a:path>
                </a:pathLst>
              </a:custGeom>
              <a:solidFill>
                <a:srgbClr val="FFFFFF"/>
              </a:solidFill>
            </p:spPr>
          </p:sp>
        </p:gr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7"/>
            <a:stretch>
              <a:fillRect/>
            </a:stretch>
          </p:blipFill>
          <p:spPr>
            <a:xfrm rot="-10800000">
              <a:off x="267876" y="186518"/>
              <a:ext cx="944253" cy="741841"/>
            </a:xfrm>
            <a:prstGeom prst="rect">
              <a:avLst/>
            </a:prstGeom>
          </p:spPr>
        </p:pic>
      </p:grpSp>
      <p:grpSp>
        <p:nvGrpSpPr>
          <p:cNvPr id="15" name="Group 15"/>
          <p:cNvGrpSpPr/>
          <p:nvPr/>
        </p:nvGrpSpPr>
        <p:grpSpPr>
          <a:xfrm rot="-10800000">
            <a:off x="10288213" y="2344934"/>
            <a:ext cx="965606" cy="803672"/>
            <a:chOff x="0" y="0"/>
            <a:chExt cx="1287474" cy="1071562"/>
          </a:xfrm>
        </p:grpSpPr>
        <p:grpSp>
          <p:nvGrpSpPr>
            <p:cNvPr id="16" name="Group 16"/>
            <p:cNvGrpSpPr/>
            <p:nvPr/>
          </p:nvGrpSpPr>
          <p:grpSpPr>
            <a:xfrm>
              <a:off x="0" y="0"/>
              <a:ext cx="1287474" cy="1071562"/>
              <a:chOff x="0" y="0"/>
              <a:chExt cx="1913890" cy="1592927"/>
            </a:xfrm>
          </p:grpSpPr>
          <p:sp>
            <p:nvSpPr>
              <p:cNvPr id="17" name="Freeform 17"/>
              <p:cNvSpPr/>
              <p:nvPr/>
            </p:nvSpPr>
            <p:spPr>
              <a:xfrm>
                <a:off x="0" y="0"/>
                <a:ext cx="1913890" cy="1592927"/>
              </a:xfrm>
              <a:custGeom>
                <a:avLst/>
                <a:gdLst/>
                <a:ahLst/>
                <a:cxnLst/>
                <a:rect l="l" t="t" r="r" b="b"/>
                <a:pathLst>
                  <a:path w="1913890" h="1592927">
                    <a:moveTo>
                      <a:pt x="0" y="0"/>
                    </a:moveTo>
                    <a:lnTo>
                      <a:pt x="1913890" y="0"/>
                    </a:lnTo>
                    <a:lnTo>
                      <a:pt x="1913890" y="1592927"/>
                    </a:lnTo>
                    <a:lnTo>
                      <a:pt x="0" y="1592927"/>
                    </a:lnTo>
                    <a:close/>
                  </a:path>
                </a:pathLst>
              </a:custGeom>
              <a:solidFill>
                <a:srgbClr val="FFFFFF"/>
              </a:solidFill>
            </p:spPr>
          </p:sp>
        </p:grpSp>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7876" y="186518"/>
              <a:ext cx="944253" cy="745102"/>
            </a:xfrm>
            <a:prstGeom prst="rect">
              <a:avLst/>
            </a:prstGeom>
          </p:spPr>
        </p:pic>
      </p:grpSp>
      <p:sp>
        <p:nvSpPr>
          <p:cNvPr id="19" name="TextBox 19"/>
          <p:cNvSpPr txBox="1"/>
          <p:nvPr/>
        </p:nvSpPr>
        <p:spPr>
          <a:xfrm>
            <a:off x="10875737" y="3091456"/>
            <a:ext cx="6481128" cy="2184347"/>
          </a:xfrm>
          <a:prstGeom prst="rect">
            <a:avLst/>
          </a:prstGeom>
        </p:spPr>
        <p:txBody>
          <a:bodyPr lIns="0" tIns="0" rIns="0" bIns="0" rtlCol="0" anchor="t">
            <a:spAutoFit/>
          </a:bodyPr>
          <a:lstStyle/>
          <a:p>
            <a:pPr algn="ctr">
              <a:lnSpc>
                <a:spcPts val="3502"/>
              </a:lnSpc>
            </a:pPr>
            <a:r>
              <a:rPr lang="en-US" sz="2502">
                <a:solidFill>
                  <a:srgbClr val="000000"/>
                </a:solidFill>
                <a:latin typeface="DM Sans"/>
              </a:rPr>
              <a:t>to support communities across the UK in 2021-22 to pilot programmes and new approaches as the government moves away from the EU Structural Funds model and towards the UK Shared Prosperity Fund.</a:t>
            </a:r>
          </a:p>
        </p:txBody>
      </p:sp>
      <p:sp>
        <p:nvSpPr>
          <p:cNvPr id="20" name="TextBox 20"/>
          <p:cNvSpPr txBox="1"/>
          <p:nvPr/>
        </p:nvSpPr>
        <p:spPr>
          <a:xfrm>
            <a:off x="9026663" y="5937284"/>
            <a:ext cx="9566540" cy="580390"/>
          </a:xfrm>
          <a:prstGeom prst="rect">
            <a:avLst/>
          </a:prstGeom>
        </p:spPr>
        <p:txBody>
          <a:bodyPr lIns="0" tIns="0" rIns="0" bIns="0" rtlCol="0" anchor="t">
            <a:spAutoFit/>
          </a:bodyPr>
          <a:lstStyle/>
          <a:p>
            <a:pPr algn="ctr">
              <a:lnSpc>
                <a:spcPts val="4759"/>
              </a:lnSpc>
              <a:spcBef>
                <a:spcPct val="0"/>
              </a:spcBef>
            </a:pPr>
            <a:r>
              <a:rPr lang="en-US" sz="3400">
                <a:solidFill>
                  <a:srgbClr val="000000"/>
                </a:solidFill>
                <a:latin typeface="DM Sans"/>
              </a:rPr>
              <a:t>Government’s guidance is:</a:t>
            </a:r>
          </a:p>
        </p:txBody>
      </p:sp>
      <p:grpSp>
        <p:nvGrpSpPr>
          <p:cNvPr id="21" name="Group 21"/>
          <p:cNvGrpSpPr/>
          <p:nvPr/>
        </p:nvGrpSpPr>
        <p:grpSpPr>
          <a:xfrm>
            <a:off x="10495473" y="6634322"/>
            <a:ext cx="7167440" cy="2915331"/>
            <a:chOff x="0" y="0"/>
            <a:chExt cx="2338512" cy="951181"/>
          </a:xfrm>
        </p:grpSpPr>
        <p:sp>
          <p:nvSpPr>
            <p:cNvPr id="22" name="Freeform 22"/>
            <p:cNvSpPr/>
            <p:nvPr/>
          </p:nvSpPr>
          <p:spPr>
            <a:xfrm>
              <a:off x="0" y="0"/>
              <a:ext cx="2338512" cy="951181"/>
            </a:xfrm>
            <a:custGeom>
              <a:avLst/>
              <a:gdLst/>
              <a:ahLst/>
              <a:cxnLst/>
              <a:rect l="l" t="t" r="r" b="b"/>
              <a:pathLst>
                <a:path w="2338512" h="951181">
                  <a:moveTo>
                    <a:pt x="0" y="0"/>
                  </a:moveTo>
                  <a:lnTo>
                    <a:pt x="2338512" y="0"/>
                  </a:lnTo>
                  <a:lnTo>
                    <a:pt x="2338512" y="951181"/>
                  </a:lnTo>
                  <a:lnTo>
                    <a:pt x="0" y="951181"/>
                  </a:lnTo>
                  <a:close/>
                </a:path>
              </a:pathLst>
            </a:custGeom>
            <a:solidFill>
              <a:srgbClr val="43B5CD"/>
            </a:solidFill>
          </p:spPr>
        </p:sp>
      </p:grpSp>
      <p:grpSp>
        <p:nvGrpSpPr>
          <p:cNvPr id="23" name="Group 23"/>
          <p:cNvGrpSpPr/>
          <p:nvPr/>
        </p:nvGrpSpPr>
        <p:grpSpPr>
          <a:xfrm>
            <a:off x="16982543" y="9116170"/>
            <a:ext cx="965606" cy="803672"/>
            <a:chOff x="0" y="0"/>
            <a:chExt cx="1287474" cy="1071562"/>
          </a:xfrm>
        </p:grpSpPr>
        <p:grpSp>
          <p:nvGrpSpPr>
            <p:cNvPr id="24" name="Group 24"/>
            <p:cNvGrpSpPr/>
            <p:nvPr/>
          </p:nvGrpSpPr>
          <p:grpSpPr>
            <a:xfrm>
              <a:off x="0" y="0"/>
              <a:ext cx="1287474" cy="1071562"/>
              <a:chOff x="0" y="0"/>
              <a:chExt cx="1913890" cy="1592927"/>
            </a:xfrm>
          </p:grpSpPr>
          <p:sp>
            <p:nvSpPr>
              <p:cNvPr id="25" name="Freeform 25"/>
              <p:cNvSpPr/>
              <p:nvPr/>
            </p:nvSpPr>
            <p:spPr>
              <a:xfrm>
                <a:off x="0" y="0"/>
                <a:ext cx="1913890" cy="1592927"/>
              </a:xfrm>
              <a:custGeom>
                <a:avLst/>
                <a:gdLst/>
                <a:ahLst/>
                <a:cxnLst/>
                <a:rect l="l" t="t" r="r" b="b"/>
                <a:pathLst>
                  <a:path w="1913890" h="1592927">
                    <a:moveTo>
                      <a:pt x="0" y="0"/>
                    </a:moveTo>
                    <a:lnTo>
                      <a:pt x="1913890" y="0"/>
                    </a:lnTo>
                    <a:lnTo>
                      <a:pt x="1913890" y="1592927"/>
                    </a:lnTo>
                    <a:lnTo>
                      <a:pt x="0" y="1592927"/>
                    </a:lnTo>
                    <a:close/>
                  </a:path>
                </a:pathLst>
              </a:custGeom>
              <a:solidFill>
                <a:srgbClr val="FFFFFF"/>
              </a:solidFill>
            </p:spPr>
          </p:sp>
        </p:grpSp>
        <p:pic>
          <p:nvPicPr>
            <p:cNvPr id="26" name="Picture 2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7"/>
            <a:stretch>
              <a:fillRect/>
            </a:stretch>
          </p:blipFill>
          <p:spPr>
            <a:xfrm rot="-10800000">
              <a:off x="267876" y="186518"/>
              <a:ext cx="944253" cy="741841"/>
            </a:xfrm>
            <a:prstGeom prst="rect">
              <a:avLst/>
            </a:prstGeom>
          </p:spPr>
        </p:pic>
      </p:grpSp>
      <p:grpSp>
        <p:nvGrpSpPr>
          <p:cNvPr id="27" name="Group 27"/>
          <p:cNvGrpSpPr/>
          <p:nvPr/>
        </p:nvGrpSpPr>
        <p:grpSpPr>
          <a:xfrm rot="-10800000">
            <a:off x="10058400" y="6260817"/>
            <a:ext cx="965606" cy="803672"/>
            <a:chOff x="0" y="0"/>
            <a:chExt cx="1287474" cy="1071562"/>
          </a:xfrm>
        </p:grpSpPr>
        <p:grpSp>
          <p:nvGrpSpPr>
            <p:cNvPr id="28" name="Group 28"/>
            <p:cNvGrpSpPr/>
            <p:nvPr/>
          </p:nvGrpSpPr>
          <p:grpSpPr>
            <a:xfrm>
              <a:off x="0" y="0"/>
              <a:ext cx="1287474" cy="1071562"/>
              <a:chOff x="0" y="0"/>
              <a:chExt cx="1913890" cy="1592927"/>
            </a:xfrm>
          </p:grpSpPr>
          <p:sp>
            <p:nvSpPr>
              <p:cNvPr id="29" name="Freeform 29"/>
              <p:cNvSpPr/>
              <p:nvPr/>
            </p:nvSpPr>
            <p:spPr>
              <a:xfrm>
                <a:off x="0" y="0"/>
                <a:ext cx="1913890" cy="1592927"/>
              </a:xfrm>
              <a:custGeom>
                <a:avLst/>
                <a:gdLst/>
                <a:ahLst/>
                <a:cxnLst/>
                <a:rect l="l" t="t" r="r" b="b"/>
                <a:pathLst>
                  <a:path w="1913890" h="1592927">
                    <a:moveTo>
                      <a:pt x="0" y="0"/>
                    </a:moveTo>
                    <a:lnTo>
                      <a:pt x="1913890" y="0"/>
                    </a:lnTo>
                    <a:lnTo>
                      <a:pt x="1913890" y="1592927"/>
                    </a:lnTo>
                    <a:lnTo>
                      <a:pt x="0" y="1592927"/>
                    </a:lnTo>
                    <a:close/>
                  </a:path>
                </a:pathLst>
              </a:custGeom>
              <a:solidFill>
                <a:srgbClr val="FFFFFF"/>
              </a:solidFill>
            </p:spPr>
          </p:sp>
        </p:grpSp>
        <p:pic>
          <p:nvPicPr>
            <p:cNvPr id="30" name="Picture 3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7876" y="186518"/>
              <a:ext cx="944253" cy="745102"/>
            </a:xfrm>
            <a:prstGeom prst="rect">
              <a:avLst/>
            </a:prstGeom>
          </p:spPr>
        </p:pic>
      </p:grpSp>
      <p:sp>
        <p:nvSpPr>
          <p:cNvPr id="31" name="TextBox 31"/>
          <p:cNvSpPr txBox="1"/>
          <p:nvPr/>
        </p:nvSpPr>
        <p:spPr>
          <a:xfrm>
            <a:off x="10838630" y="6885983"/>
            <a:ext cx="6481128" cy="2622497"/>
          </a:xfrm>
          <a:prstGeom prst="rect">
            <a:avLst/>
          </a:prstGeom>
        </p:spPr>
        <p:txBody>
          <a:bodyPr lIns="0" tIns="0" rIns="0" bIns="0" rtlCol="0" anchor="t">
            <a:spAutoFit/>
          </a:bodyPr>
          <a:lstStyle/>
          <a:p>
            <a:pPr algn="ctr">
              <a:lnSpc>
                <a:spcPts val="3502"/>
              </a:lnSpc>
            </a:pPr>
            <a:r>
              <a:rPr lang="en-US" sz="2502">
                <a:solidFill>
                  <a:srgbClr val="000000"/>
                </a:solidFill>
                <a:latin typeface="DM Sans"/>
              </a:rPr>
              <a:t>Lead authorities should invite project proposals from a range of local applicants, including local district councils, voluntary and community sector organisations and local education providers including universities.</a:t>
            </a:r>
          </a:p>
        </p:txBody>
      </p:sp>
      <p:pic>
        <p:nvPicPr>
          <p:cNvPr id="32" name="Picture 32"/>
          <p:cNvPicPr>
            <a:picLocks noChangeAspect="1"/>
          </p:cNvPicPr>
          <p:nvPr/>
        </p:nvPicPr>
        <p:blipFill>
          <a:blip r:embed="rId4"/>
          <a:srcRect/>
          <a:stretch>
            <a:fillRect/>
          </a:stretch>
        </p:blipFill>
        <p:spPr>
          <a:xfrm>
            <a:off x="16674815" y="212754"/>
            <a:ext cx="1613185" cy="143170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6" name="TextBox 6"/>
          <p:cNvSpPr txBox="1"/>
          <p:nvPr/>
        </p:nvSpPr>
        <p:spPr>
          <a:xfrm>
            <a:off x="395932" y="2496309"/>
            <a:ext cx="11564231" cy="7479612"/>
          </a:xfrm>
          <a:prstGeom prst="rect">
            <a:avLst/>
          </a:prstGeom>
        </p:spPr>
        <p:txBody>
          <a:bodyPr lIns="0" tIns="0" rIns="0" bIns="0" rtlCol="0" anchor="t">
            <a:spAutoFit/>
          </a:bodyPr>
          <a:lstStyle/>
          <a:p>
            <a:pPr marL="603885" lvl="1" indent="-302260">
              <a:lnSpc>
                <a:spcPts val="3919"/>
              </a:lnSpc>
              <a:buFont typeface="Arial"/>
              <a:buChar char="•"/>
            </a:pPr>
            <a:r>
              <a:rPr lang="en-US" sz="2800">
                <a:solidFill>
                  <a:srgbClr val="000000"/>
                </a:solidFill>
                <a:latin typeface="DM Sans"/>
              </a:rPr>
              <a:t>NTCA is identified as the lead bidding authority for the 3 Local authority areas – total bid of up to £9m</a:t>
            </a:r>
            <a:endParaRPr lang="en-US">
              <a:latin typeface="DM Sans"/>
            </a:endParaRPr>
          </a:p>
          <a:p>
            <a:pPr marL="603885" lvl="1" indent="-302260">
              <a:lnSpc>
                <a:spcPts val="3919"/>
              </a:lnSpc>
              <a:buFont typeface="Arial"/>
              <a:buChar char="•"/>
            </a:pPr>
            <a:r>
              <a:rPr lang="en-US" sz="2800">
                <a:solidFill>
                  <a:srgbClr val="000000"/>
                </a:solidFill>
                <a:latin typeface="DM Sans"/>
              </a:rPr>
              <a:t>We will follow an open process – with wide range of </a:t>
            </a:r>
            <a:r>
              <a:rPr lang="en-US" sz="2800" err="1">
                <a:solidFill>
                  <a:srgbClr val="000000"/>
                </a:solidFill>
                <a:latin typeface="DM Sans"/>
              </a:rPr>
              <a:t>organisations</a:t>
            </a:r>
            <a:r>
              <a:rPr lang="en-US" sz="2800">
                <a:solidFill>
                  <a:srgbClr val="000000"/>
                </a:solidFill>
                <a:latin typeface="DM Sans"/>
              </a:rPr>
              <a:t> invited to submit projects to the NTCA</a:t>
            </a:r>
          </a:p>
          <a:p>
            <a:pPr marL="603885" lvl="1" indent="-302260">
              <a:lnSpc>
                <a:spcPts val="3919"/>
              </a:lnSpc>
              <a:buFont typeface="Arial"/>
              <a:buChar char="•"/>
            </a:pPr>
            <a:r>
              <a:rPr lang="en-US" sz="2800">
                <a:solidFill>
                  <a:srgbClr val="000000"/>
                </a:solidFill>
                <a:latin typeface="DM Sans"/>
              </a:rPr>
              <a:t>Follow Government guidance around strategic fit (including national and local criteria, support net zero objectives, innovation) and deliverability (including: rapid </a:t>
            </a:r>
            <a:r>
              <a:rPr lang="en-US" sz="2800" err="1">
                <a:solidFill>
                  <a:srgbClr val="000000"/>
                </a:solidFill>
                <a:latin typeface="DM Sans"/>
              </a:rPr>
              <a:t>mobilisation</a:t>
            </a:r>
            <a:r>
              <a:rPr lang="en-US" sz="2800">
                <a:solidFill>
                  <a:srgbClr val="000000"/>
                </a:solidFill>
                <a:latin typeface="DM Sans"/>
              </a:rPr>
              <a:t>/delivery, risk analysis, VFM, monitoring and evaluation)</a:t>
            </a:r>
          </a:p>
          <a:p>
            <a:pPr marL="603885" lvl="1" indent="-302260">
              <a:lnSpc>
                <a:spcPts val="3919"/>
              </a:lnSpc>
              <a:buFont typeface="Arial"/>
              <a:buChar char="•"/>
            </a:pPr>
            <a:r>
              <a:rPr lang="en-US" sz="2800">
                <a:solidFill>
                  <a:srgbClr val="000000"/>
                </a:solidFill>
                <a:latin typeface="DM Sans"/>
              </a:rPr>
              <a:t>Only in very exceptional circumstances will NTCA put forward bids of less than £500,000 – in line with Government guidance to “</a:t>
            </a:r>
            <a:r>
              <a:rPr lang="en-US" sz="2800" err="1">
                <a:solidFill>
                  <a:srgbClr val="000000"/>
                </a:solidFill>
                <a:latin typeface="DM Sans"/>
              </a:rPr>
              <a:t>maximise</a:t>
            </a:r>
            <a:r>
              <a:rPr lang="en-US" sz="2800">
                <a:solidFill>
                  <a:srgbClr val="000000"/>
                </a:solidFill>
                <a:latin typeface="DM Sans"/>
              </a:rPr>
              <a:t> impact and deliverability through larger projects (£500,000+) where this is possible”</a:t>
            </a:r>
          </a:p>
          <a:p>
            <a:pPr marL="603885" lvl="1" indent="-302260">
              <a:lnSpc>
                <a:spcPts val="3919"/>
              </a:lnSpc>
              <a:buFont typeface="Arial"/>
              <a:buChar char="•"/>
            </a:pPr>
            <a:r>
              <a:rPr lang="en-US" sz="2800">
                <a:solidFill>
                  <a:srgbClr val="000000"/>
                </a:solidFill>
                <a:latin typeface="DM Sans"/>
              </a:rPr>
              <a:t>Interested in projects across all 4 themes: improve skills, support communities, assist business growth and recovery, and help residents into employment.</a:t>
            </a:r>
          </a:p>
        </p:txBody>
      </p:sp>
      <p:pic>
        <p:nvPicPr>
          <p:cNvPr id="7" name="Picture 7"/>
          <p:cNvPicPr>
            <a:picLocks noChangeAspect="1"/>
          </p:cNvPicPr>
          <p:nvPr/>
        </p:nvPicPr>
        <p:blipFill>
          <a:blip r:embed="rId2"/>
          <a:srcRect/>
          <a:stretch>
            <a:fillRect/>
          </a:stretch>
        </p:blipFill>
        <p:spPr>
          <a:xfrm>
            <a:off x="12362005" y="2233823"/>
            <a:ext cx="5486663" cy="7613845"/>
          </a:xfrm>
          <a:prstGeom prst="rect">
            <a:avLst/>
          </a:prstGeom>
        </p:spPr>
      </p:pic>
      <p:sp>
        <p:nvSpPr>
          <p:cNvPr id="8" name="TextBox 8"/>
          <p:cNvSpPr txBox="1"/>
          <p:nvPr/>
        </p:nvSpPr>
        <p:spPr>
          <a:xfrm>
            <a:off x="1318202" y="209134"/>
            <a:ext cx="14398216" cy="1354645"/>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What this means for the North of Tyne</a:t>
            </a:r>
          </a:p>
        </p:txBody>
      </p:sp>
      <p:sp>
        <p:nvSpPr>
          <p:cNvPr id="9" name="TextBox 9"/>
          <p:cNvSpPr txBox="1"/>
          <p:nvPr/>
        </p:nvSpPr>
        <p:spPr>
          <a:xfrm>
            <a:off x="1028700" y="1637801"/>
            <a:ext cx="10172700" cy="781496"/>
          </a:xfrm>
          <a:prstGeom prst="rect">
            <a:avLst/>
          </a:prstGeom>
        </p:spPr>
        <p:txBody>
          <a:bodyPr wrap="square"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The opportunity and approach:</a:t>
            </a:r>
          </a:p>
        </p:txBody>
      </p:sp>
      <p:pic>
        <p:nvPicPr>
          <p:cNvPr id="10" name="Picture 10"/>
          <p:cNvPicPr>
            <a:picLocks noChangeAspect="1"/>
          </p:cNvPicPr>
          <p:nvPr/>
        </p:nvPicPr>
        <p:blipFill>
          <a:blip r:embed="rId3"/>
          <a:srcRect/>
          <a:stretch>
            <a:fillRect/>
          </a:stretch>
        </p:blipFill>
        <p:spPr>
          <a:xfrm>
            <a:off x="16674815" y="212754"/>
            <a:ext cx="1613185" cy="143170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6" name="TextBox 6"/>
          <p:cNvSpPr txBox="1"/>
          <p:nvPr/>
        </p:nvSpPr>
        <p:spPr>
          <a:xfrm>
            <a:off x="395932" y="2486784"/>
            <a:ext cx="11068063" cy="7386959"/>
          </a:xfrm>
          <a:prstGeom prst="rect">
            <a:avLst/>
          </a:prstGeom>
        </p:spPr>
        <p:txBody>
          <a:bodyPr lIns="0" tIns="0" rIns="0" bIns="0" rtlCol="0" anchor="t">
            <a:spAutoFit/>
          </a:bodyPr>
          <a:lstStyle/>
          <a:p>
            <a:pPr marL="690245" lvl="1" indent="-345440">
              <a:lnSpc>
                <a:spcPts val="4479"/>
              </a:lnSpc>
              <a:buFont typeface="Arial"/>
              <a:buChar char="•"/>
            </a:pPr>
            <a:r>
              <a:rPr lang="en-US" sz="2800">
                <a:solidFill>
                  <a:srgbClr val="000000"/>
                </a:solidFill>
                <a:latin typeface="DM Sans"/>
                <a:ea typeface="Arimo"/>
                <a:cs typeface="Arimo"/>
              </a:rPr>
              <a:t>Achieve outcomes, whilst fitting with strict Government criteria – particularly deliverability</a:t>
            </a:r>
            <a:endParaRPr lang="en-US">
              <a:latin typeface="DM Sans"/>
              <a:ea typeface="Arimo"/>
              <a:cs typeface="Arimo"/>
            </a:endParaRPr>
          </a:p>
          <a:p>
            <a:pPr marL="690880" lvl="1" indent="-345440">
              <a:lnSpc>
                <a:spcPts val="4479"/>
              </a:lnSpc>
              <a:buFont typeface="Arial"/>
              <a:buChar char="•"/>
            </a:pPr>
            <a:r>
              <a:rPr lang="en-US" sz="2800">
                <a:solidFill>
                  <a:srgbClr val="000000"/>
                </a:solidFill>
                <a:latin typeface="DM Sans"/>
                <a:ea typeface="Arimo"/>
                <a:cs typeface="Arimo"/>
              </a:rPr>
              <a:t>Meet NTCA priorities and investment strategy e.g. inclusive economy statement, investment strategy, Strategic Skills Plan</a:t>
            </a:r>
            <a:endParaRPr lang="en-US" sz="2800">
              <a:solidFill>
                <a:srgbClr val="000000"/>
              </a:solidFill>
              <a:latin typeface="DM Sans" panose="020B0604020202020204" charset="0"/>
              <a:ea typeface="Arimo" panose="020B0604020202020204" charset="0"/>
              <a:cs typeface="Arimo" panose="020B0604020202020204" charset="0"/>
            </a:endParaRPr>
          </a:p>
          <a:p>
            <a:pPr marL="690880" lvl="1" indent="-345440">
              <a:lnSpc>
                <a:spcPts val="4479"/>
              </a:lnSpc>
              <a:buFont typeface="Arial"/>
              <a:buChar char="•"/>
            </a:pPr>
            <a:r>
              <a:rPr lang="en-US" sz="2800">
                <a:solidFill>
                  <a:srgbClr val="000000"/>
                </a:solidFill>
                <a:latin typeface="DM Sans"/>
                <a:ea typeface="Arimo"/>
                <a:cs typeface="Arimo"/>
              </a:rPr>
              <a:t>Avoid duplication with existing projects, unless there is evidence of unmet need or opportunity to expand benefits</a:t>
            </a:r>
          </a:p>
          <a:p>
            <a:pPr marL="690880" lvl="1" indent="-345440">
              <a:lnSpc>
                <a:spcPts val="4479"/>
              </a:lnSpc>
              <a:buFont typeface="Arial"/>
              <a:buChar char="•"/>
            </a:pPr>
            <a:r>
              <a:rPr lang="en-US" sz="2800">
                <a:solidFill>
                  <a:srgbClr val="000000"/>
                </a:solidFill>
                <a:latin typeface="DM Sans"/>
                <a:ea typeface="Arimo"/>
                <a:cs typeface="Arimo"/>
              </a:rPr>
              <a:t>Seek opportunities for CRF to fill gaps, address challenges from Covid-19 and pilot new approaches </a:t>
            </a:r>
            <a:endParaRPr lang="en-US" sz="2800">
              <a:solidFill>
                <a:srgbClr val="000000"/>
              </a:solidFill>
              <a:latin typeface="DM Sans" panose="020B0604020202020204" charset="0"/>
              <a:ea typeface="Arimo" panose="020B0604020202020204" charset="0"/>
              <a:cs typeface="Arimo" panose="020B0604020202020204" charset="0"/>
            </a:endParaRPr>
          </a:p>
          <a:p>
            <a:pPr marL="690880" lvl="1" indent="-345440">
              <a:lnSpc>
                <a:spcPts val="4479"/>
              </a:lnSpc>
              <a:buFont typeface="Arial"/>
              <a:buChar char="•"/>
            </a:pPr>
            <a:r>
              <a:rPr lang="en-US" sz="2800">
                <a:solidFill>
                  <a:srgbClr val="000000"/>
                </a:solidFill>
                <a:latin typeface="DM Sans"/>
                <a:ea typeface="Arimo"/>
                <a:cs typeface="Arimo"/>
              </a:rPr>
              <a:t>Encourage NTCA-wide bids, unless project designed to meet specific opportunity/challenge of a place</a:t>
            </a:r>
          </a:p>
          <a:p>
            <a:pPr marL="690245" lvl="1" indent="-345440">
              <a:lnSpc>
                <a:spcPts val="4479"/>
              </a:lnSpc>
              <a:buFont typeface="Arial"/>
              <a:buChar char="•"/>
            </a:pPr>
            <a:r>
              <a:rPr lang="en-US" sz="2800">
                <a:solidFill>
                  <a:srgbClr val="000000"/>
                </a:solidFill>
                <a:latin typeface="DM Sans"/>
                <a:ea typeface="Arimo"/>
                <a:cs typeface="Arimo"/>
              </a:rPr>
              <a:t>Supportive of bidders who want to deliver a project over a wider footprint than just NTCA</a:t>
            </a:r>
          </a:p>
          <a:p>
            <a:pPr>
              <a:lnSpc>
                <a:spcPts val="4479"/>
              </a:lnSpc>
            </a:pPr>
            <a:endParaRPr lang="en-US" sz="1000">
              <a:solidFill>
                <a:srgbClr val="000000"/>
              </a:solidFill>
              <a:latin typeface="Arimo"/>
            </a:endParaRPr>
          </a:p>
        </p:txBody>
      </p:sp>
      <p:pic>
        <p:nvPicPr>
          <p:cNvPr id="7" name="Picture 7"/>
          <p:cNvPicPr>
            <a:picLocks noChangeAspect="1"/>
          </p:cNvPicPr>
          <p:nvPr/>
        </p:nvPicPr>
        <p:blipFill>
          <a:blip r:embed="rId2"/>
          <a:srcRect/>
          <a:stretch>
            <a:fillRect/>
          </a:stretch>
        </p:blipFill>
        <p:spPr>
          <a:xfrm>
            <a:off x="11960163" y="2293346"/>
            <a:ext cx="5929390" cy="7555736"/>
          </a:xfrm>
          <a:prstGeom prst="rect">
            <a:avLst/>
          </a:prstGeom>
        </p:spPr>
      </p:pic>
      <p:sp>
        <p:nvSpPr>
          <p:cNvPr id="8" name="TextBox 8"/>
          <p:cNvSpPr txBox="1"/>
          <p:nvPr/>
        </p:nvSpPr>
        <p:spPr>
          <a:xfrm>
            <a:off x="1473314" y="206439"/>
            <a:ext cx="13443560"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What this means for the North of Tyne</a:t>
            </a:r>
          </a:p>
        </p:txBody>
      </p:sp>
      <p:sp>
        <p:nvSpPr>
          <p:cNvPr id="9" name="TextBox 9"/>
          <p:cNvSpPr txBox="1"/>
          <p:nvPr/>
        </p:nvSpPr>
        <p:spPr>
          <a:xfrm>
            <a:off x="1028700" y="1637801"/>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Our focus:</a:t>
            </a:r>
          </a:p>
        </p:txBody>
      </p:sp>
      <p:pic>
        <p:nvPicPr>
          <p:cNvPr id="10" name="Picture 10"/>
          <p:cNvPicPr>
            <a:picLocks noChangeAspect="1"/>
          </p:cNvPicPr>
          <p:nvPr/>
        </p:nvPicPr>
        <p:blipFill>
          <a:blip r:embed="rId3"/>
          <a:srcRect/>
          <a:stretch>
            <a:fillRect/>
          </a:stretch>
        </p:blipFill>
        <p:spPr>
          <a:xfrm>
            <a:off x="16674815" y="212754"/>
            <a:ext cx="1613185" cy="14317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359821"/>
            <a:ext cx="18288000" cy="2927179"/>
            <a:chOff x="0" y="0"/>
            <a:chExt cx="24384000" cy="3902906"/>
          </a:xfrm>
        </p:grpSpPr>
        <p:pic>
          <p:nvPicPr>
            <p:cNvPr id="3" name="Picture 3"/>
            <p:cNvPicPr>
              <a:picLocks noChangeAspect="1"/>
            </p:cNvPicPr>
            <p:nvPr/>
          </p:nvPicPr>
          <p:blipFill>
            <a:blip r:embed="rId2"/>
            <a:srcRect t="33825" b="33825"/>
            <a:stretch>
              <a:fillRect/>
            </a:stretch>
          </p:blipFill>
          <p:spPr>
            <a:xfrm>
              <a:off x="0" y="0"/>
              <a:ext cx="8043333" cy="3902906"/>
            </a:xfrm>
            <a:prstGeom prst="rect">
              <a:avLst/>
            </a:prstGeom>
          </p:spPr>
        </p:pic>
        <p:pic>
          <p:nvPicPr>
            <p:cNvPr id="4" name="Picture 4"/>
            <p:cNvPicPr>
              <a:picLocks noChangeAspect="1"/>
            </p:cNvPicPr>
            <p:nvPr/>
          </p:nvPicPr>
          <p:blipFill>
            <a:blip r:embed="rId3"/>
            <a:srcRect t="13607" b="13607"/>
            <a:stretch>
              <a:fillRect/>
            </a:stretch>
          </p:blipFill>
          <p:spPr>
            <a:xfrm>
              <a:off x="8170333" y="0"/>
              <a:ext cx="8043333" cy="3902906"/>
            </a:xfrm>
            <a:prstGeom prst="rect">
              <a:avLst/>
            </a:prstGeom>
          </p:spPr>
        </p:pic>
        <p:pic>
          <p:nvPicPr>
            <p:cNvPr id="5" name="Picture 5"/>
            <p:cNvPicPr>
              <a:picLocks noChangeAspect="1"/>
            </p:cNvPicPr>
            <p:nvPr/>
          </p:nvPicPr>
          <p:blipFill>
            <a:blip r:embed="rId4"/>
            <a:srcRect t="27214"/>
            <a:stretch>
              <a:fillRect/>
            </a:stretch>
          </p:blipFill>
          <p:spPr>
            <a:xfrm>
              <a:off x="16340667" y="0"/>
              <a:ext cx="8043333" cy="3902906"/>
            </a:xfrm>
            <a:prstGeom prst="rect">
              <a:avLst/>
            </a:prstGeom>
          </p:spPr>
        </p:pic>
      </p:grpSp>
      <p:grpSp>
        <p:nvGrpSpPr>
          <p:cNvPr id="6" name="Group 6"/>
          <p:cNvGrpSpPr/>
          <p:nvPr/>
        </p:nvGrpSpPr>
        <p:grpSpPr>
          <a:xfrm>
            <a:off x="-107634" y="-380148"/>
            <a:ext cx="18737944" cy="520019"/>
            <a:chOff x="0" y="0"/>
            <a:chExt cx="5491461" cy="152400"/>
          </a:xfrm>
        </p:grpSpPr>
        <p:sp>
          <p:nvSpPr>
            <p:cNvPr id="7" name="Freeform 7"/>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8" name="Group 8"/>
          <p:cNvGrpSpPr/>
          <p:nvPr/>
        </p:nvGrpSpPr>
        <p:grpSpPr>
          <a:xfrm>
            <a:off x="-342309" y="10147129"/>
            <a:ext cx="18737944" cy="520019"/>
            <a:chOff x="0" y="0"/>
            <a:chExt cx="5491461" cy="152400"/>
          </a:xfrm>
        </p:grpSpPr>
        <p:sp>
          <p:nvSpPr>
            <p:cNvPr id="9" name="Freeform 9"/>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10" name="TextBox 10"/>
          <p:cNvSpPr txBox="1"/>
          <p:nvPr/>
        </p:nvSpPr>
        <p:spPr>
          <a:xfrm>
            <a:off x="395932" y="2401059"/>
            <a:ext cx="8173752" cy="37242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panose="020B0604020202020204" charset="0"/>
              </a:rPr>
              <a:t>Supporting entrepreneurs and helping businesses with potential to create more job opportunities for current employees or take on new employees.</a:t>
            </a:r>
          </a:p>
          <a:p>
            <a:pPr marL="647700" lvl="1" indent="-323850">
              <a:lnSpc>
                <a:spcPts val="4200"/>
              </a:lnSpc>
              <a:buFont typeface="Arial"/>
              <a:buChar char="•"/>
            </a:pPr>
            <a:r>
              <a:rPr lang="en-US" sz="3000">
                <a:solidFill>
                  <a:srgbClr val="000000"/>
                </a:solidFill>
                <a:latin typeface="DM Sans" panose="020B0604020202020204" charset="0"/>
              </a:rPr>
              <a:t>Encouraging businesses to develop their innovation potential </a:t>
            </a:r>
          </a:p>
          <a:p>
            <a:pPr marL="647700" lvl="1" indent="-323850">
              <a:lnSpc>
                <a:spcPts val="4200"/>
              </a:lnSpc>
              <a:buFont typeface="Arial"/>
              <a:buChar char="•"/>
            </a:pPr>
            <a:r>
              <a:rPr lang="en-US" sz="3000">
                <a:solidFill>
                  <a:srgbClr val="000000"/>
                </a:solidFill>
                <a:latin typeface="DM Sans" panose="020B0604020202020204" charset="0"/>
              </a:rPr>
              <a:t>Supporting decarbonisation measures </a:t>
            </a:r>
          </a:p>
        </p:txBody>
      </p:sp>
      <p:sp>
        <p:nvSpPr>
          <p:cNvPr id="11" name="TextBox 11"/>
          <p:cNvSpPr txBox="1"/>
          <p:nvPr/>
        </p:nvSpPr>
        <p:spPr>
          <a:xfrm>
            <a:off x="6729604" y="240717"/>
            <a:ext cx="4828792"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Business</a:t>
            </a:r>
          </a:p>
        </p:txBody>
      </p:sp>
      <p:sp>
        <p:nvSpPr>
          <p:cNvPr id="12" name="TextBox 12"/>
          <p:cNvSpPr txBox="1"/>
          <p:nvPr/>
        </p:nvSpPr>
        <p:spPr>
          <a:xfrm>
            <a:off x="1028700" y="1637801"/>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Government Examples: </a:t>
            </a:r>
          </a:p>
        </p:txBody>
      </p:sp>
      <p:sp>
        <p:nvSpPr>
          <p:cNvPr id="13" name="TextBox 13"/>
          <p:cNvSpPr txBox="1"/>
          <p:nvPr/>
        </p:nvSpPr>
        <p:spPr>
          <a:xfrm>
            <a:off x="8462050" y="2401059"/>
            <a:ext cx="9632996" cy="42576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panose="020B0604020202020204" charset="0"/>
              </a:rPr>
              <a:t>Sectoral programmes – digital, ageing, culture and creative</a:t>
            </a:r>
          </a:p>
          <a:p>
            <a:pPr marL="647700" lvl="1" indent="-323850">
              <a:lnSpc>
                <a:spcPts val="4200"/>
              </a:lnSpc>
              <a:buFont typeface="Arial"/>
              <a:buChar char="•"/>
            </a:pPr>
            <a:r>
              <a:rPr lang="en-US" sz="3000">
                <a:solidFill>
                  <a:srgbClr val="000000"/>
                </a:solidFill>
                <a:latin typeface="DM Sans" panose="020B0604020202020204" charset="0"/>
              </a:rPr>
              <a:t>Inward investment and supply chain development </a:t>
            </a:r>
          </a:p>
          <a:p>
            <a:pPr marL="647700" lvl="1" indent="-323850">
              <a:lnSpc>
                <a:spcPts val="4200"/>
              </a:lnSpc>
              <a:buFont typeface="Arial"/>
              <a:buChar char="•"/>
            </a:pPr>
            <a:r>
              <a:rPr lang="en-US" sz="3000">
                <a:solidFill>
                  <a:srgbClr val="000000"/>
                </a:solidFill>
                <a:latin typeface="DM Sans" panose="020B0604020202020204" charset="0"/>
              </a:rPr>
              <a:t>Covid-19 recovery programmes: Capacity funding, culture and creative, innovation-recovery</a:t>
            </a:r>
          </a:p>
          <a:p>
            <a:pPr marL="647700" lvl="1" indent="-323850">
              <a:lnSpc>
                <a:spcPts val="4200"/>
              </a:lnSpc>
              <a:buFont typeface="Arial"/>
              <a:buChar char="•"/>
            </a:pPr>
            <a:r>
              <a:rPr lang="en-US" sz="3000">
                <a:solidFill>
                  <a:srgbClr val="000000"/>
                </a:solidFill>
                <a:latin typeface="DM Sans" panose="020B0604020202020204" charset="0"/>
              </a:rPr>
              <a:t>Digital adoption</a:t>
            </a:r>
          </a:p>
          <a:p>
            <a:pPr marL="647700" lvl="1" indent="-323850">
              <a:lnSpc>
                <a:spcPts val="4200"/>
              </a:lnSpc>
              <a:buFont typeface="Arial"/>
              <a:buChar char="•"/>
            </a:pPr>
            <a:r>
              <a:rPr lang="en-US" sz="3000">
                <a:solidFill>
                  <a:srgbClr val="000000"/>
                </a:solidFill>
                <a:latin typeface="DM Sans" panose="020B0604020202020204" charset="0"/>
              </a:rPr>
              <a:t>Business start-ups and any gaps/innovation in business support</a:t>
            </a:r>
          </a:p>
        </p:txBody>
      </p:sp>
      <p:sp>
        <p:nvSpPr>
          <p:cNvPr id="14" name="TextBox 14"/>
          <p:cNvSpPr txBox="1"/>
          <p:nvPr/>
        </p:nvSpPr>
        <p:spPr>
          <a:xfrm>
            <a:off x="9144000" y="1637801"/>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NTCA priorities:</a:t>
            </a:r>
          </a:p>
        </p:txBody>
      </p:sp>
      <p:pic>
        <p:nvPicPr>
          <p:cNvPr id="15" name="Picture 15"/>
          <p:cNvPicPr>
            <a:picLocks noChangeAspect="1"/>
          </p:cNvPicPr>
          <p:nvPr/>
        </p:nvPicPr>
        <p:blipFill>
          <a:blip r:embed="rId5"/>
          <a:srcRect/>
          <a:stretch>
            <a:fillRect/>
          </a:stretch>
        </p:blipFill>
        <p:spPr>
          <a:xfrm>
            <a:off x="16674815" y="212754"/>
            <a:ext cx="1613185" cy="14317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7359821"/>
            <a:ext cx="18288000" cy="2927179"/>
            <a:chOff x="0" y="0"/>
            <a:chExt cx="24384000" cy="3902906"/>
          </a:xfrm>
        </p:grpSpPr>
        <p:pic>
          <p:nvPicPr>
            <p:cNvPr id="3" name="Picture 3"/>
            <p:cNvPicPr>
              <a:picLocks noChangeAspect="1"/>
            </p:cNvPicPr>
            <p:nvPr/>
          </p:nvPicPr>
          <p:blipFill>
            <a:blip r:embed="rId2"/>
            <a:srcRect t="6481" b="20275"/>
            <a:stretch>
              <a:fillRect/>
            </a:stretch>
          </p:blipFill>
          <p:spPr>
            <a:xfrm>
              <a:off x="0" y="0"/>
              <a:ext cx="8043333" cy="3902906"/>
            </a:xfrm>
            <a:prstGeom prst="rect">
              <a:avLst/>
            </a:prstGeom>
          </p:spPr>
        </p:pic>
        <p:pic>
          <p:nvPicPr>
            <p:cNvPr id="4" name="Picture 4"/>
            <p:cNvPicPr>
              <a:picLocks noChangeAspect="1"/>
            </p:cNvPicPr>
            <p:nvPr/>
          </p:nvPicPr>
          <p:blipFill>
            <a:blip r:embed="rId3"/>
            <a:srcRect t="10180" b="17034"/>
            <a:stretch>
              <a:fillRect/>
            </a:stretch>
          </p:blipFill>
          <p:spPr>
            <a:xfrm>
              <a:off x="8170333" y="0"/>
              <a:ext cx="8043333" cy="3902906"/>
            </a:xfrm>
            <a:prstGeom prst="rect">
              <a:avLst/>
            </a:prstGeom>
          </p:spPr>
        </p:pic>
        <p:pic>
          <p:nvPicPr>
            <p:cNvPr id="5" name="Picture 5"/>
            <p:cNvPicPr>
              <a:picLocks noChangeAspect="1"/>
            </p:cNvPicPr>
            <p:nvPr/>
          </p:nvPicPr>
          <p:blipFill>
            <a:blip r:embed="rId4"/>
            <a:srcRect t="1370" b="25843"/>
            <a:stretch>
              <a:fillRect/>
            </a:stretch>
          </p:blipFill>
          <p:spPr>
            <a:xfrm>
              <a:off x="16340667" y="0"/>
              <a:ext cx="8043333" cy="3902906"/>
            </a:xfrm>
            <a:prstGeom prst="rect">
              <a:avLst/>
            </a:prstGeom>
          </p:spPr>
        </p:pic>
      </p:grpSp>
      <p:grpSp>
        <p:nvGrpSpPr>
          <p:cNvPr id="6" name="Group 6"/>
          <p:cNvGrpSpPr/>
          <p:nvPr/>
        </p:nvGrpSpPr>
        <p:grpSpPr>
          <a:xfrm>
            <a:off x="-107634" y="-380148"/>
            <a:ext cx="18737944" cy="520019"/>
            <a:chOff x="0" y="0"/>
            <a:chExt cx="5491461" cy="152400"/>
          </a:xfrm>
        </p:grpSpPr>
        <p:sp>
          <p:nvSpPr>
            <p:cNvPr id="7" name="Freeform 7"/>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8" name="Group 8"/>
          <p:cNvGrpSpPr/>
          <p:nvPr/>
        </p:nvGrpSpPr>
        <p:grpSpPr>
          <a:xfrm>
            <a:off x="-342309" y="10147129"/>
            <a:ext cx="18737944" cy="520019"/>
            <a:chOff x="0" y="0"/>
            <a:chExt cx="5491461" cy="152400"/>
          </a:xfrm>
        </p:grpSpPr>
        <p:sp>
          <p:nvSpPr>
            <p:cNvPr id="9" name="Freeform 9"/>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10" name="TextBox 10"/>
          <p:cNvSpPr txBox="1"/>
          <p:nvPr/>
        </p:nvSpPr>
        <p:spPr>
          <a:xfrm>
            <a:off x="395932" y="2401059"/>
            <a:ext cx="8173752" cy="4559903"/>
          </a:xfrm>
          <a:prstGeom prst="rect">
            <a:avLst/>
          </a:prstGeom>
        </p:spPr>
        <p:txBody>
          <a:bodyPr lIns="0" tIns="0" rIns="0" bIns="0" rtlCol="0" anchor="t">
            <a:spAutoFit/>
          </a:bodyPr>
          <a:lstStyle/>
          <a:p>
            <a:pPr marL="690879" lvl="1" indent="-345439">
              <a:lnSpc>
                <a:spcPts val="4479"/>
              </a:lnSpc>
              <a:buFont typeface="Arial"/>
              <a:buChar char="•"/>
            </a:pPr>
            <a:r>
              <a:rPr lang="en-US" sz="3000">
                <a:solidFill>
                  <a:srgbClr val="000000"/>
                </a:solidFill>
                <a:latin typeface="DM Sans" panose="020B0604020202020204" charset="0"/>
              </a:rPr>
              <a:t>Feasibility studies for delivering net-zero and local energy projects </a:t>
            </a:r>
          </a:p>
          <a:p>
            <a:pPr marL="690879" lvl="1" indent="-345439">
              <a:lnSpc>
                <a:spcPts val="4479"/>
              </a:lnSpc>
              <a:buFont typeface="Arial"/>
              <a:buChar char="•"/>
            </a:pPr>
            <a:r>
              <a:rPr lang="en-US" sz="3000">
                <a:solidFill>
                  <a:srgbClr val="000000"/>
                </a:solidFill>
                <a:latin typeface="DM Sans" panose="020B0604020202020204" charset="0"/>
              </a:rPr>
              <a:t>Exploring opportunity for promoting culture-led regeneration and community development </a:t>
            </a:r>
          </a:p>
          <a:p>
            <a:pPr marL="690879" lvl="1" indent="-345439">
              <a:lnSpc>
                <a:spcPts val="4479"/>
              </a:lnSpc>
              <a:buFont typeface="Arial"/>
              <a:buChar char="•"/>
            </a:pPr>
            <a:r>
              <a:rPr lang="en-US" sz="3000">
                <a:solidFill>
                  <a:srgbClr val="000000"/>
                </a:solidFill>
                <a:latin typeface="DM Sans" panose="020B0604020202020204" charset="0"/>
              </a:rPr>
              <a:t>Improving green spaces and preserving important local assets </a:t>
            </a:r>
          </a:p>
          <a:p>
            <a:pPr marL="690879" lvl="1" indent="-345439">
              <a:lnSpc>
                <a:spcPts val="4479"/>
              </a:lnSpc>
              <a:buFont typeface="Arial"/>
              <a:buChar char="•"/>
            </a:pPr>
            <a:r>
              <a:rPr lang="en-US" sz="3000">
                <a:solidFill>
                  <a:srgbClr val="000000"/>
                </a:solidFill>
                <a:latin typeface="DM Sans" panose="020B0604020202020204" charset="0"/>
              </a:rPr>
              <a:t>Promoting rural connectivity </a:t>
            </a:r>
          </a:p>
        </p:txBody>
      </p:sp>
      <p:sp>
        <p:nvSpPr>
          <p:cNvPr id="11" name="TextBox 11"/>
          <p:cNvSpPr txBox="1"/>
          <p:nvPr/>
        </p:nvSpPr>
        <p:spPr>
          <a:xfrm>
            <a:off x="4843232" y="237056"/>
            <a:ext cx="8836212"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Communities and Places</a:t>
            </a:r>
          </a:p>
        </p:txBody>
      </p:sp>
      <p:sp>
        <p:nvSpPr>
          <p:cNvPr id="12" name="TextBox 12"/>
          <p:cNvSpPr txBox="1"/>
          <p:nvPr/>
        </p:nvSpPr>
        <p:spPr>
          <a:xfrm>
            <a:off x="1028700" y="1637801"/>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Government Examples: </a:t>
            </a:r>
          </a:p>
        </p:txBody>
      </p:sp>
      <p:sp>
        <p:nvSpPr>
          <p:cNvPr id="13" name="TextBox 13"/>
          <p:cNvSpPr txBox="1"/>
          <p:nvPr/>
        </p:nvSpPr>
        <p:spPr>
          <a:xfrm>
            <a:off x="9144000" y="2401059"/>
            <a:ext cx="8115300" cy="3399970"/>
          </a:xfrm>
          <a:prstGeom prst="rect">
            <a:avLst/>
          </a:prstGeom>
        </p:spPr>
        <p:txBody>
          <a:bodyPr lIns="0" tIns="0" rIns="0" bIns="0" rtlCol="0" anchor="t">
            <a:spAutoFit/>
          </a:bodyPr>
          <a:lstStyle/>
          <a:p>
            <a:pPr marL="690879" lvl="1" indent="-345439">
              <a:lnSpc>
                <a:spcPts val="4479"/>
              </a:lnSpc>
              <a:buFont typeface="Arial"/>
              <a:buChar char="•"/>
            </a:pPr>
            <a:r>
              <a:rPr lang="en-US" sz="3000">
                <a:solidFill>
                  <a:srgbClr val="000000"/>
                </a:solidFill>
                <a:latin typeface="DM Sans" panose="020B0604020202020204" charset="0"/>
              </a:rPr>
              <a:t>Energy, Green Growth and Climate Change Blueprint</a:t>
            </a:r>
          </a:p>
          <a:p>
            <a:pPr marL="690879" lvl="1" indent="-345439">
              <a:lnSpc>
                <a:spcPts val="4479"/>
              </a:lnSpc>
              <a:buFont typeface="Arial"/>
              <a:buChar char="•"/>
            </a:pPr>
            <a:r>
              <a:rPr lang="en-US" sz="3000">
                <a:solidFill>
                  <a:srgbClr val="000000"/>
                </a:solidFill>
                <a:latin typeface="DM Sans" panose="020B0604020202020204" charset="0"/>
              </a:rPr>
              <a:t>Culture &amp; Creative Programme priorities</a:t>
            </a:r>
          </a:p>
          <a:p>
            <a:pPr marL="690879" lvl="1" indent="-345439">
              <a:lnSpc>
                <a:spcPts val="4479"/>
              </a:lnSpc>
              <a:buFont typeface="Arial"/>
              <a:buChar char="•"/>
            </a:pPr>
            <a:r>
              <a:rPr lang="en-US" sz="3000">
                <a:solidFill>
                  <a:srgbClr val="000000"/>
                </a:solidFill>
                <a:latin typeface="DM Sans" panose="020B0604020202020204" charset="0"/>
              </a:rPr>
              <a:t>Recovery Deal</a:t>
            </a:r>
          </a:p>
          <a:p>
            <a:pPr marL="690879" lvl="1" indent="-345439">
              <a:lnSpc>
                <a:spcPts val="4479"/>
              </a:lnSpc>
              <a:buFont typeface="Arial"/>
              <a:buChar char="•"/>
            </a:pPr>
            <a:r>
              <a:rPr lang="en-US" sz="3000">
                <a:solidFill>
                  <a:srgbClr val="000000"/>
                </a:solidFill>
                <a:latin typeface="DM Sans" panose="020B0604020202020204" charset="0"/>
              </a:rPr>
              <a:t>Recovery Innovation Fund and the role of places (urban and rural) post Covid-19</a:t>
            </a:r>
          </a:p>
        </p:txBody>
      </p:sp>
      <p:sp>
        <p:nvSpPr>
          <p:cNvPr id="14" name="TextBox 14"/>
          <p:cNvSpPr txBox="1"/>
          <p:nvPr/>
        </p:nvSpPr>
        <p:spPr>
          <a:xfrm>
            <a:off x="9776768" y="1637801"/>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NTCA priorities:</a:t>
            </a:r>
          </a:p>
        </p:txBody>
      </p:sp>
      <p:pic>
        <p:nvPicPr>
          <p:cNvPr id="15" name="Picture 15"/>
          <p:cNvPicPr>
            <a:picLocks noChangeAspect="1"/>
          </p:cNvPicPr>
          <p:nvPr/>
        </p:nvPicPr>
        <p:blipFill>
          <a:blip r:embed="rId5"/>
          <a:srcRect/>
          <a:stretch>
            <a:fillRect/>
          </a:stretch>
        </p:blipFill>
        <p:spPr>
          <a:xfrm>
            <a:off x="16674815" y="212754"/>
            <a:ext cx="1613185" cy="143170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6" name="Group 6"/>
          <p:cNvGrpSpPr/>
          <p:nvPr/>
        </p:nvGrpSpPr>
        <p:grpSpPr>
          <a:xfrm>
            <a:off x="5940647" y="5758104"/>
            <a:ext cx="12031744" cy="4194185"/>
            <a:chOff x="0" y="0"/>
            <a:chExt cx="3925583" cy="1368432"/>
          </a:xfrm>
        </p:grpSpPr>
        <p:sp>
          <p:nvSpPr>
            <p:cNvPr id="7" name="Freeform 7"/>
            <p:cNvSpPr/>
            <p:nvPr/>
          </p:nvSpPr>
          <p:spPr>
            <a:xfrm>
              <a:off x="0" y="0"/>
              <a:ext cx="3925582" cy="1368432"/>
            </a:xfrm>
            <a:custGeom>
              <a:avLst/>
              <a:gdLst/>
              <a:ahLst/>
              <a:cxnLst/>
              <a:rect l="l" t="t" r="r" b="b"/>
              <a:pathLst>
                <a:path w="3925582" h="1368432">
                  <a:moveTo>
                    <a:pt x="0" y="0"/>
                  </a:moveTo>
                  <a:lnTo>
                    <a:pt x="3925582" y="0"/>
                  </a:lnTo>
                  <a:lnTo>
                    <a:pt x="3925582" y="1368432"/>
                  </a:lnTo>
                  <a:lnTo>
                    <a:pt x="0" y="1368432"/>
                  </a:lnTo>
                  <a:close/>
                </a:path>
              </a:pathLst>
            </a:custGeom>
            <a:solidFill>
              <a:srgbClr val="43B5CD"/>
            </a:solidFill>
          </p:spPr>
        </p:sp>
      </p:grpSp>
      <p:sp>
        <p:nvSpPr>
          <p:cNvPr id="8" name="TextBox 8"/>
          <p:cNvSpPr txBox="1"/>
          <p:nvPr/>
        </p:nvSpPr>
        <p:spPr>
          <a:xfrm>
            <a:off x="6557039" y="5763141"/>
            <a:ext cx="11318653" cy="3896995"/>
          </a:xfrm>
          <a:prstGeom prst="rect">
            <a:avLst/>
          </a:prstGeom>
        </p:spPr>
        <p:txBody>
          <a:bodyPr lIns="0" tIns="0" rIns="0" bIns="0" rtlCol="0" anchor="t">
            <a:spAutoFit/>
          </a:bodyPr>
          <a:lstStyle/>
          <a:p>
            <a:pPr>
              <a:lnSpc>
                <a:spcPts val="3079"/>
              </a:lnSpc>
              <a:spcBef>
                <a:spcPct val="0"/>
              </a:spcBef>
            </a:pPr>
            <a:r>
              <a:rPr lang="en-US" sz="2200">
                <a:solidFill>
                  <a:srgbClr val="000000"/>
                </a:solidFill>
                <a:latin typeface="DM Sans Bold"/>
              </a:rPr>
              <a:t>The region has a comparative advantage and strong potential in a number of sectors. These include a fast-growing tech and digital sector; research and design in low carbon energy and the offshore sector; a strong pharmaceuticals and life sciences sector; major employment in financial and professional business services; and a world-class urban and rural tourism and leisure offer.</a:t>
            </a:r>
          </a:p>
          <a:p>
            <a:pPr>
              <a:lnSpc>
                <a:spcPts val="3079"/>
              </a:lnSpc>
              <a:spcBef>
                <a:spcPct val="0"/>
              </a:spcBef>
            </a:pPr>
            <a:endParaRPr lang="en-US" sz="2200">
              <a:solidFill>
                <a:srgbClr val="000000"/>
              </a:solidFill>
              <a:latin typeface="DM Sans Bold"/>
            </a:endParaRPr>
          </a:p>
          <a:p>
            <a:pPr>
              <a:lnSpc>
                <a:spcPts val="3079"/>
              </a:lnSpc>
              <a:spcBef>
                <a:spcPct val="0"/>
              </a:spcBef>
            </a:pPr>
            <a:r>
              <a:rPr lang="en-US" sz="2200">
                <a:solidFill>
                  <a:srgbClr val="000000"/>
                </a:solidFill>
                <a:latin typeface="DM Sans"/>
              </a:rPr>
              <a:t>NTCA’s recovery and growth sectors have the potential to offer employment opportunities and significant GVA growth. We have an opportunity to plan for this growth and jobs by ensuring the Combined Authority, with skills providers, including colleges and universities, are investing in the right skills provision.</a:t>
            </a:r>
          </a:p>
        </p:txBody>
      </p:sp>
      <p:grpSp>
        <p:nvGrpSpPr>
          <p:cNvPr id="9" name="Group 9"/>
          <p:cNvGrpSpPr/>
          <p:nvPr/>
        </p:nvGrpSpPr>
        <p:grpSpPr>
          <a:xfrm>
            <a:off x="17259300" y="9258300"/>
            <a:ext cx="965606" cy="803672"/>
            <a:chOff x="0" y="0"/>
            <a:chExt cx="1287474" cy="1071562"/>
          </a:xfrm>
        </p:grpSpPr>
        <p:grpSp>
          <p:nvGrpSpPr>
            <p:cNvPr id="10" name="Group 10"/>
            <p:cNvGrpSpPr/>
            <p:nvPr/>
          </p:nvGrpSpPr>
          <p:grpSpPr>
            <a:xfrm>
              <a:off x="0" y="0"/>
              <a:ext cx="1287474" cy="1071562"/>
              <a:chOff x="0" y="0"/>
              <a:chExt cx="1913890" cy="1592927"/>
            </a:xfrm>
          </p:grpSpPr>
          <p:sp>
            <p:nvSpPr>
              <p:cNvPr id="11" name="Freeform 11"/>
              <p:cNvSpPr/>
              <p:nvPr/>
            </p:nvSpPr>
            <p:spPr>
              <a:xfrm>
                <a:off x="0" y="0"/>
                <a:ext cx="1913890" cy="1592927"/>
              </a:xfrm>
              <a:custGeom>
                <a:avLst/>
                <a:gdLst/>
                <a:ahLst/>
                <a:cxnLst/>
                <a:rect l="l" t="t" r="r" b="b"/>
                <a:pathLst>
                  <a:path w="1913890" h="1592927">
                    <a:moveTo>
                      <a:pt x="0" y="0"/>
                    </a:moveTo>
                    <a:lnTo>
                      <a:pt x="1913890" y="0"/>
                    </a:lnTo>
                    <a:lnTo>
                      <a:pt x="1913890" y="1592927"/>
                    </a:lnTo>
                    <a:lnTo>
                      <a:pt x="0" y="1592927"/>
                    </a:lnTo>
                    <a:close/>
                  </a:path>
                </a:pathLst>
              </a:custGeom>
              <a:solidFill>
                <a:srgbClr val="FFFFFF"/>
              </a:solidFill>
            </p:spPr>
          </p:sp>
        </p:gr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437"/>
            <a:stretch>
              <a:fillRect/>
            </a:stretch>
          </p:blipFill>
          <p:spPr>
            <a:xfrm rot="-10800000">
              <a:off x="267876" y="186518"/>
              <a:ext cx="944253" cy="741841"/>
            </a:xfrm>
            <a:prstGeom prst="rect">
              <a:avLst/>
            </a:prstGeom>
          </p:spPr>
        </p:pic>
      </p:grpSp>
      <p:grpSp>
        <p:nvGrpSpPr>
          <p:cNvPr id="13" name="Group 13"/>
          <p:cNvGrpSpPr/>
          <p:nvPr/>
        </p:nvGrpSpPr>
        <p:grpSpPr>
          <a:xfrm rot="-10800000">
            <a:off x="5457844" y="5435653"/>
            <a:ext cx="965606" cy="803672"/>
            <a:chOff x="0" y="0"/>
            <a:chExt cx="1287474" cy="1071562"/>
          </a:xfrm>
        </p:grpSpPr>
        <p:grpSp>
          <p:nvGrpSpPr>
            <p:cNvPr id="14" name="Group 14"/>
            <p:cNvGrpSpPr/>
            <p:nvPr/>
          </p:nvGrpSpPr>
          <p:grpSpPr>
            <a:xfrm>
              <a:off x="0" y="0"/>
              <a:ext cx="1287474" cy="1071562"/>
              <a:chOff x="0" y="0"/>
              <a:chExt cx="1913890" cy="1592927"/>
            </a:xfrm>
          </p:grpSpPr>
          <p:sp>
            <p:nvSpPr>
              <p:cNvPr id="15" name="Freeform 15"/>
              <p:cNvSpPr/>
              <p:nvPr/>
            </p:nvSpPr>
            <p:spPr>
              <a:xfrm>
                <a:off x="0" y="0"/>
                <a:ext cx="1913890" cy="1592927"/>
              </a:xfrm>
              <a:custGeom>
                <a:avLst/>
                <a:gdLst/>
                <a:ahLst/>
                <a:cxnLst/>
                <a:rect l="l" t="t" r="r" b="b"/>
                <a:pathLst>
                  <a:path w="1913890" h="1592927">
                    <a:moveTo>
                      <a:pt x="0" y="0"/>
                    </a:moveTo>
                    <a:lnTo>
                      <a:pt x="1913890" y="0"/>
                    </a:lnTo>
                    <a:lnTo>
                      <a:pt x="1913890" y="1592927"/>
                    </a:lnTo>
                    <a:lnTo>
                      <a:pt x="0" y="1592927"/>
                    </a:lnTo>
                    <a:close/>
                  </a:path>
                </a:pathLst>
              </a:custGeom>
              <a:solidFill>
                <a:srgbClr val="FFFFFF"/>
              </a:solidFill>
            </p:spPr>
          </p:sp>
        </p:grpSp>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267876" y="186518"/>
              <a:ext cx="944253" cy="745102"/>
            </a:xfrm>
            <a:prstGeom prst="rect">
              <a:avLst/>
            </a:prstGeom>
          </p:spPr>
        </p:pic>
      </p:grpSp>
      <p:pic>
        <p:nvPicPr>
          <p:cNvPr id="17" name="Picture 17"/>
          <p:cNvPicPr>
            <a:picLocks noChangeAspect="1"/>
          </p:cNvPicPr>
          <p:nvPr/>
        </p:nvPicPr>
        <p:blipFill>
          <a:blip r:embed="rId4"/>
          <a:srcRect/>
          <a:stretch>
            <a:fillRect/>
          </a:stretch>
        </p:blipFill>
        <p:spPr>
          <a:xfrm>
            <a:off x="1028700" y="5435653"/>
            <a:ext cx="3690516" cy="4516636"/>
          </a:xfrm>
          <a:prstGeom prst="rect">
            <a:avLst/>
          </a:prstGeom>
        </p:spPr>
      </p:pic>
      <p:sp>
        <p:nvSpPr>
          <p:cNvPr id="18" name="TextBox 18"/>
          <p:cNvSpPr txBox="1"/>
          <p:nvPr/>
        </p:nvSpPr>
        <p:spPr>
          <a:xfrm>
            <a:off x="395932" y="2401059"/>
            <a:ext cx="8173752" cy="26574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panose="020B0604020202020204" charset="0"/>
              </a:rPr>
              <a:t>Work-based training</a:t>
            </a:r>
          </a:p>
          <a:p>
            <a:pPr marL="647700" lvl="1" indent="-323850">
              <a:lnSpc>
                <a:spcPts val="4200"/>
              </a:lnSpc>
              <a:buFont typeface="Arial"/>
              <a:buChar char="•"/>
            </a:pPr>
            <a:r>
              <a:rPr lang="en-US" sz="3000">
                <a:solidFill>
                  <a:srgbClr val="000000"/>
                </a:solidFill>
                <a:latin typeface="DM Sans" panose="020B0604020202020204" charset="0"/>
              </a:rPr>
              <a:t>Retraining, upskilling or reskilling members of the workforce</a:t>
            </a:r>
          </a:p>
          <a:p>
            <a:pPr marL="647700" lvl="1" indent="-323850">
              <a:lnSpc>
                <a:spcPts val="4200"/>
              </a:lnSpc>
              <a:buFont typeface="Arial"/>
              <a:buChar char="•"/>
            </a:pPr>
            <a:r>
              <a:rPr lang="en-US" sz="3000">
                <a:solidFill>
                  <a:srgbClr val="000000"/>
                </a:solidFill>
                <a:latin typeface="DM Sans" panose="020B0604020202020204" charset="0"/>
              </a:rPr>
              <a:t>Promoting the advancement of digital skills and inclusion</a:t>
            </a:r>
          </a:p>
        </p:txBody>
      </p:sp>
      <p:sp>
        <p:nvSpPr>
          <p:cNvPr id="19" name="TextBox 19"/>
          <p:cNvSpPr txBox="1"/>
          <p:nvPr/>
        </p:nvSpPr>
        <p:spPr>
          <a:xfrm>
            <a:off x="5083988" y="260546"/>
            <a:ext cx="7885349" cy="1311513"/>
          </a:xfrm>
          <a:prstGeom prst="rect">
            <a:avLst/>
          </a:prstGeom>
        </p:spPr>
        <p:txBody>
          <a:bodyPr wrap="square" lIns="0" tIns="0" rIns="0" bIns="0" rtlCol="0" anchor="t">
            <a:spAutoFit/>
          </a:bodyPr>
          <a:lstStyle/>
          <a:p>
            <a:pPr algn="ctr">
              <a:lnSpc>
                <a:spcPts val="11396"/>
              </a:lnSpc>
              <a:spcBef>
                <a:spcPct val="0"/>
              </a:spcBef>
            </a:pPr>
            <a:r>
              <a:rPr lang="en-US" sz="8140">
                <a:solidFill>
                  <a:srgbClr val="43B5CD"/>
                </a:solidFill>
                <a:latin typeface="Bahnschrift Condensed" panose="020B0502040204020203" pitchFamily="34" charset="0"/>
              </a:rPr>
              <a:t>Investment in Skills</a:t>
            </a:r>
          </a:p>
        </p:txBody>
      </p:sp>
      <p:sp>
        <p:nvSpPr>
          <p:cNvPr id="20" name="TextBox 20"/>
          <p:cNvSpPr txBox="1"/>
          <p:nvPr/>
        </p:nvSpPr>
        <p:spPr>
          <a:xfrm>
            <a:off x="1028700" y="1637801"/>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Government Examples: </a:t>
            </a:r>
          </a:p>
        </p:txBody>
      </p:sp>
      <p:sp>
        <p:nvSpPr>
          <p:cNvPr id="21" name="TextBox 21"/>
          <p:cNvSpPr txBox="1"/>
          <p:nvPr/>
        </p:nvSpPr>
        <p:spPr>
          <a:xfrm>
            <a:off x="9026663" y="3467859"/>
            <a:ext cx="8627345" cy="1590675"/>
          </a:xfrm>
          <a:prstGeom prst="rect">
            <a:avLst/>
          </a:prstGeom>
        </p:spPr>
        <p:txBody>
          <a:bodyPr lIns="0" tIns="0" rIns="0" bIns="0" rtlCol="0" anchor="t">
            <a:spAutoFit/>
          </a:bodyPr>
          <a:lstStyle/>
          <a:p>
            <a:pPr marL="647700" lvl="1" indent="-323850">
              <a:lnSpc>
                <a:spcPts val="4200"/>
              </a:lnSpc>
              <a:buFont typeface="Arial"/>
              <a:buChar char="•"/>
            </a:pPr>
            <a:r>
              <a:rPr lang="en-US" sz="3000">
                <a:solidFill>
                  <a:srgbClr val="000000"/>
                </a:solidFill>
                <a:latin typeface="DM Sans" panose="020B0604020202020204" charset="0"/>
              </a:rPr>
              <a:t>Secure better outcomes for young people</a:t>
            </a:r>
          </a:p>
          <a:p>
            <a:pPr marL="647700" lvl="1" indent="-323850">
              <a:lnSpc>
                <a:spcPts val="4200"/>
              </a:lnSpc>
              <a:buFont typeface="Arial"/>
              <a:buChar char="•"/>
            </a:pPr>
            <a:r>
              <a:rPr lang="en-US" sz="3000">
                <a:solidFill>
                  <a:srgbClr val="000000"/>
                </a:solidFill>
                <a:latin typeface="DM Sans" panose="020B0604020202020204" charset="0"/>
              </a:rPr>
              <a:t>Invest in skills to support the local economy</a:t>
            </a:r>
          </a:p>
          <a:p>
            <a:pPr marL="647700" lvl="1" indent="-323850">
              <a:lnSpc>
                <a:spcPts val="4200"/>
              </a:lnSpc>
              <a:buFont typeface="Arial"/>
              <a:buChar char="•"/>
            </a:pPr>
            <a:r>
              <a:rPr lang="en-US" sz="3000">
                <a:solidFill>
                  <a:srgbClr val="000000"/>
                </a:solidFill>
                <a:latin typeface="DM Sans"/>
              </a:rPr>
              <a:t>Help people progress into work and in work</a:t>
            </a:r>
            <a:endParaRPr lang="en-US" sz="3000">
              <a:solidFill>
                <a:srgbClr val="000000"/>
              </a:solidFill>
              <a:latin typeface="DM Sans" panose="020B0604020202020204" charset="0"/>
            </a:endParaRPr>
          </a:p>
        </p:txBody>
      </p:sp>
      <p:sp>
        <p:nvSpPr>
          <p:cNvPr id="22" name="TextBox 22"/>
          <p:cNvSpPr txBox="1"/>
          <p:nvPr/>
        </p:nvSpPr>
        <p:spPr>
          <a:xfrm>
            <a:off x="9540629" y="1637801"/>
            <a:ext cx="8855005" cy="1687183"/>
          </a:xfrm>
          <a:prstGeom prst="rect">
            <a:avLst/>
          </a:prstGeom>
        </p:spPr>
        <p:txBody>
          <a:bodyPr lIns="0" tIns="0" rIns="0" bIns="0" rtlCol="0" anchor="t">
            <a:spAutoFit/>
          </a:bodyPr>
          <a:lstStyle/>
          <a:p>
            <a:pPr>
              <a:lnSpc>
                <a:spcPts val="6755"/>
              </a:lnSpc>
              <a:spcBef>
                <a:spcPct val="0"/>
              </a:spcBef>
            </a:pPr>
            <a:r>
              <a:rPr lang="en-US" sz="4800">
                <a:solidFill>
                  <a:srgbClr val="43B5CD"/>
                </a:solidFill>
                <a:latin typeface="Bahnschrift Condensed"/>
              </a:rPr>
              <a:t>NTCA Skills Priorities </a:t>
            </a:r>
            <a:endParaRPr lang="en-US" sz="4800">
              <a:latin typeface="Bahnschrift Condensed"/>
            </a:endParaRPr>
          </a:p>
          <a:p>
            <a:pPr>
              <a:lnSpc>
                <a:spcPts val="6755"/>
              </a:lnSpc>
              <a:spcBef>
                <a:spcPct val="0"/>
              </a:spcBef>
            </a:pPr>
            <a:r>
              <a:rPr lang="en-US" sz="4800">
                <a:solidFill>
                  <a:srgbClr val="43B5CD"/>
                </a:solidFill>
                <a:latin typeface="Bahnschrift Condensed"/>
              </a:rPr>
              <a:t>(</a:t>
            </a:r>
            <a:r>
              <a:rPr lang="en-US" sz="4800" err="1">
                <a:solidFill>
                  <a:srgbClr val="43B5CD"/>
                </a:solidFill>
                <a:latin typeface="Bahnschrift Condensed"/>
              </a:rPr>
              <a:t>NoT</a:t>
            </a:r>
            <a:r>
              <a:rPr lang="en-US" sz="4800">
                <a:solidFill>
                  <a:srgbClr val="43B5CD"/>
                </a:solidFill>
                <a:latin typeface="Bahnschrift Condensed"/>
              </a:rPr>
              <a:t> Strategic Skills Plan 2021-23)</a:t>
            </a:r>
            <a:endParaRPr lang="en-US" sz="4800">
              <a:latin typeface="Bahnschrift Condensed"/>
            </a:endParaRPr>
          </a:p>
        </p:txBody>
      </p:sp>
      <p:pic>
        <p:nvPicPr>
          <p:cNvPr id="23" name="Picture 23"/>
          <p:cNvPicPr>
            <a:picLocks noChangeAspect="1"/>
          </p:cNvPicPr>
          <p:nvPr/>
        </p:nvPicPr>
        <p:blipFill>
          <a:blip r:embed="rId5"/>
          <a:srcRect/>
          <a:stretch>
            <a:fillRect/>
          </a:stretch>
        </p:blipFill>
        <p:spPr>
          <a:xfrm>
            <a:off x="16674815" y="212754"/>
            <a:ext cx="1613185" cy="143170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634" y="-380148"/>
            <a:ext cx="18737944" cy="520019"/>
            <a:chOff x="0" y="0"/>
            <a:chExt cx="5491461" cy="152400"/>
          </a:xfrm>
        </p:grpSpPr>
        <p:sp>
          <p:nvSpPr>
            <p:cNvPr id="3" name="Freeform 3"/>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grpSp>
        <p:nvGrpSpPr>
          <p:cNvPr id="4" name="Group 4"/>
          <p:cNvGrpSpPr/>
          <p:nvPr/>
        </p:nvGrpSpPr>
        <p:grpSpPr>
          <a:xfrm>
            <a:off x="-342309" y="10147129"/>
            <a:ext cx="18737944" cy="520019"/>
            <a:chOff x="0" y="0"/>
            <a:chExt cx="5491461" cy="152400"/>
          </a:xfrm>
        </p:grpSpPr>
        <p:sp>
          <p:nvSpPr>
            <p:cNvPr id="5" name="Freeform 5"/>
            <p:cNvSpPr/>
            <p:nvPr/>
          </p:nvSpPr>
          <p:spPr>
            <a:xfrm>
              <a:off x="0" y="0"/>
              <a:ext cx="5491461" cy="152400"/>
            </a:xfrm>
            <a:custGeom>
              <a:avLst/>
              <a:gdLst/>
              <a:ahLst/>
              <a:cxnLst/>
              <a:rect l="l" t="t" r="r" b="b"/>
              <a:pathLst>
                <a:path w="5491461" h="152400">
                  <a:moveTo>
                    <a:pt x="0" y="0"/>
                  </a:moveTo>
                  <a:lnTo>
                    <a:pt x="5491461" y="0"/>
                  </a:lnTo>
                  <a:lnTo>
                    <a:pt x="5491461" y="152400"/>
                  </a:lnTo>
                  <a:lnTo>
                    <a:pt x="0" y="152400"/>
                  </a:lnTo>
                  <a:close/>
                </a:path>
              </a:pathLst>
            </a:custGeom>
            <a:solidFill>
              <a:srgbClr val="43B5CD"/>
            </a:solidFill>
          </p:spPr>
        </p:sp>
      </p:grpSp>
      <p:sp>
        <p:nvSpPr>
          <p:cNvPr id="6" name="TextBox 6"/>
          <p:cNvSpPr txBox="1"/>
          <p:nvPr/>
        </p:nvSpPr>
        <p:spPr>
          <a:xfrm>
            <a:off x="145672" y="2832380"/>
            <a:ext cx="9805695" cy="6977166"/>
          </a:xfrm>
          <a:prstGeom prst="rect">
            <a:avLst/>
          </a:prstGeom>
        </p:spPr>
        <p:txBody>
          <a:bodyPr wrap="square" lIns="0" tIns="0" rIns="0" bIns="0" rtlCol="0" anchor="t">
            <a:spAutoFit/>
          </a:bodyPr>
          <a:lstStyle/>
          <a:p>
            <a:pPr marL="647700" lvl="1" indent="-323850">
              <a:lnSpc>
                <a:spcPts val="4200"/>
              </a:lnSpc>
              <a:buFont typeface="Arial"/>
              <a:buChar char="•"/>
            </a:pPr>
            <a:r>
              <a:rPr lang="en-US" sz="3000" dirty="0">
                <a:solidFill>
                  <a:srgbClr val="000000"/>
                </a:solidFill>
                <a:latin typeface="DM Sans"/>
              </a:rPr>
              <a:t>Supporting people to engage with local services which support them on their journey towards employment </a:t>
            </a:r>
          </a:p>
          <a:p>
            <a:pPr marL="647700" lvl="1" indent="-323850">
              <a:lnSpc>
                <a:spcPts val="4200"/>
              </a:lnSpc>
              <a:buFont typeface="Arial"/>
              <a:buChar char="•"/>
            </a:pPr>
            <a:r>
              <a:rPr lang="en-US" sz="3000" dirty="0">
                <a:solidFill>
                  <a:srgbClr val="000000"/>
                </a:solidFill>
                <a:latin typeface="DM Sans"/>
              </a:rPr>
              <a:t>Identifying and addressing any potential barriers these individuals may face in gaining employment or moving closer to the </a:t>
            </a:r>
            <a:r>
              <a:rPr lang="en-US" sz="3000" dirty="0" err="1">
                <a:solidFill>
                  <a:srgbClr val="000000"/>
                </a:solidFill>
                <a:latin typeface="DM Sans"/>
              </a:rPr>
              <a:t>labour</a:t>
            </a:r>
            <a:r>
              <a:rPr lang="en-US" sz="3000" dirty="0">
                <a:solidFill>
                  <a:srgbClr val="000000"/>
                </a:solidFill>
                <a:latin typeface="DM Sans"/>
              </a:rPr>
              <a:t> market</a:t>
            </a:r>
          </a:p>
          <a:p>
            <a:pPr marL="647700" lvl="1" indent="-323850">
              <a:lnSpc>
                <a:spcPts val="4200"/>
              </a:lnSpc>
              <a:buFont typeface="Arial"/>
              <a:buChar char="•"/>
            </a:pPr>
            <a:r>
              <a:rPr lang="en-US" sz="3000" dirty="0">
                <a:solidFill>
                  <a:srgbClr val="000000"/>
                </a:solidFill>
                <a:latin typeface="DM Sans"/>
              </a:rPr>
              <a:t>Raising aspirations, supporting individuals to access Plan for Jobs employment support, jobs and find sustainable employment </a:t>
            </a:r>
          </a:p>
          <a:p>
            <a:pPr marL="647700" lvl="1" indent="-323850">
              <a:lnSpc>
                <a:spcPts val="4200"/>
              </a:lnSpc>
              <a:buFont typeface="Arial"/>
              <a:buChar char="•"/>
            </a:pPr>
            <a:r>
              <a:rPr lang="en-US" sz="3000" dirty="0">
                <a:solidFill>
                  <a:srgbClr val="000000"/>
                </a:solidFill>
                <a:latin typeface="DM Sans"/>
              </a:rPr>
              <a:t>Supporting people to gain the basic skills they need to develop their potential for sustainable work </a:t>
            </a:r>
          </a:p>
          <a:p>
            <a:pPr marL="647700" lvl="1" indent="-323850">
              <a:lnSpc>
                <a:spcPts val="4200"/>
              </a:lnSpc>
              <a:buFont typeface="Arial"/>
              <a:buChar char="•"/>
            </a:pPr>
            <a:r>
              <a:rPr lang="en-US" sz="3000" dirty="0">
                <a:solidFill>
                  <a:srgbClr val="000000"/>
                </a:solidFill>
                <a:latin typeface="DM Sans"/>
              </a:rPr>
              <a:t>Testing what works in helping people move towards work</a:t>
            </a:r>
          </a:p>
        </p:txBody>
      </p:sp>
      <p:pic>
        <p:nvPicPr>
          <p:cNvPr id="7" name="Picture 7"/>
          <p:cNvPicPr>
            <a:picLocks noChangeAspect="1"/>
          </p:cNvPicPr>
          <p:nvPr/>
        </p:nvPicPr>
        <p:blipFill>
          <a:blip r:embed="rId2"/>
          <a:srcRect t="7949" b="6146"/>
          <a:stretch>
            <a:fillRect/>
          </a:stretch>
        </p:blipFill>
        <p:spPr>
          <a:xfrm>
            <a:off x="12147328" y="5982325"/>
            <a:ext cx="5756941" cy="3617074"/>
          </a:xfrm>
          <a:prstGeom prst="rect">
            <a:avLst/>
          </a:prstGeom>
        </p:spPr>
      </p:pic>
      <p:sp>
        <p:nvSpPr>
          <p:cNvPr id="8" name="TextBox 8"/>
          <p:cNvSpPr txBox="1"/>
          <p:nvPr/>
        </p:nvSpPr>
        <p:spPr>
          <a:xfrm>
            <a:off x="3373545" y="127943"/>
            <a:ext cx="12511381" cy="1333079"/>
          </a:xfrm>
          <a:prstGeom prst="rect">
            <a:avLst/>
          </a:prstGeom>
        </p:spPr>
        <p:txBody>
          <a:bodyPr wrap="square" lIns="0" tIns="0" rIns="0" bIns="0" rtlCol="0" anchor="t">
            <a:spAutoFit/>
          </a:bodyPr>
          <a:lstStyle/>
          <a:p>
            <a:pPr algn="ctr">
              <a:lnSpc>
                <a:spcPts val="11396"/>
              </a:lnSpc>
              <a:spcBef>
                <a:spcPct val="0"/>
              </a:spcBef>
            </a:pPr>
            <a:r>
              <a:rPr lang="en-US" sz="7200">
                <a:solidFill>
                  <a:srgbClr val="43B5CD"/>
                </a:solidFill>
                <a:latin typeface="Bahnschrift Condensed"/>
              </a:rPr>
              <a:t>Supporting People into Employment</a:t>
            </a:r>
          </a:p>
        </p:txBody>
      </p:sp>
      <p:sp>
        <p:nvSpPr>
          <p:cNvPr id="9" name="TextBox 9"/>
          <p:cNvSpPr txBox="1"/>
          <p:nvPr/>
        </p:nvSpPr>
        <p:spPr>
          <a:xfrm>
            <a:off x="705210" y="2047556"/>
            <a:ext cx="5356411" cy="781496"/>
          </a:xfrm>
          <a:prstGeom prst="rect">
            <a:avLst/>
          </a:prstGeom>
        </p:spPr>
        <p:txBody>
          <a:bodyPr lIns="0" tIns="0" rIns="0" bIns="0" rtlCol="0" anchor="t">
            <a:spAutoFit/>
          </a:bodyPr>
          <a:lstStyle/>
          <a:p>
            <a:pPr>
              <a:lnSpc>
                <a:spcPts val="6755"/>
              </a:lnSpc>
              <a:spcBef>
                <a:spcPct val="0"/>
              </a:spcBef>
            </a:pPr>
            <a:r>
              <a:rPr lang="en-US" sz="4825">
                <a:solidFill>
                  <a:srgbClr val="43B5CD"/>
                </a:solidFill>
                <a:latin typeface="Bahnschrift Condensed" panose="020B0502040204020203" pitchFamily="34" charset="0"/>
              </a:rPr>
              <a:t>Government Examples: </a:t>
            </a:r>
          </a:p>
        </p:txBody>
      </p:sp>
      <p:pic>
        <p:nvPicPr>
          <p:cNvPr id="22" name="Picture 22"/>
          <p:cNvPicPr>
            <a:picLocks noChangeAspect="1"/>
          </p:cNvPicPr>
          <p:nvPr/>
        </p:nvPicPr>
        <p:blipFill>
          <a:blip r:embed="rId3"/>
          <a:srcRect/>
          <a:stretch>
            <a:fillRect/>
          </a:stretch>
        </p:blipFill>
        <p:spPr>
          <a:xfrm>
            <a:off x="16674815" y="212754"/>
            <a:ext cx="1613185" cy="1431702"/>
          </a:xfrm>
          <a:prstGeom prst="rect">
            <a:avLst/>
          </a:prstGeom>
        </p:spPr>
      </p:pic>
      <p:pic>
        <p:nvPicPr>
          <p:cNvPr id="23" name="Picture 23" descr="Logo&#10;&#10;Description automatically generated">
            <a:extLst>
              <a:ext uri="{FF2B5EF4-FFF2-40B4-BE49-F238E27FC236}">
                <a16:creationId xmlns:a16="http://schemas.microsoft.com/office/drawing/2014/main" id="{9326A823-BF1B-46E5-BC09-9A026054DA5C}"/>
              </a:ext>
            </a:extLst>
          </p:cNvPr>
          <p:cNvPicPr>
            <a:picLocks noChangeAspect="1"/>
          </p:cNvPicPr>
          <p:nvPr/>
        </p:nvPicPr>
        <p:blipFill>
          <a:blip r:embed="rId4"/>
          <a:stretch>
            <a:fillRect/>
          </a:stretch>
        </p:blipFill>
        <p:spPr>
          <a:xfrm>
            <a:off x="11580973" y="2218815"/>
            <a:ext cx="6561355" cy="34931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54D7D90D3189D47AE66A2D9346DDC16" ma:contentTypeVersion="12" ma:contentTypeDescription="Create a new document." ma:contentTypeScope="" ma:versionID="183f7d8e1a0494682b5e6b28f576cb5f">
  <xsd:schema xmlns:xsd="http://www.w3.org/2001/XMLSchema" xmlns:xs="http://www.w3.org/2001/XMLSchema" xmlns:p="http://schemas.microsoft.com/office/2006/metadata/properties" xmlns:ns2="987c1c2e-0242-46eb-9b69-16b1d7ad91d0" xmlns:ns3="a6629934-8f11-43d4-9284-a90f0692aadb" targetNamespace="http://schemas.microsoft.com/office/2006/metadata/properties" ma:root="true" ma:fieldsID="e45b3b24f2c352d6345cabab4da45a0d" ns2:_="" ns3:_="">
    <xsd:import namespace="987c1c2e-0242-46eb-9b69-16b1d7ad91d0"/>
    <xsd:import namespace="a6629934-8f11-43d4-9284-a90f0692aad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c1c2e-0242-46eb-9b69-16b1d7ad91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629934-8f11-43d4-9284-a90f0692aad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a6629934-8f11-43d4-9284-a90f0692aadb">
      <UserInfo>
        <DisplayName>Wells, Melissa (North Of Tyne)</DisplayName>
        <AccountId>30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948F8C-1D1E-481E-AB7E-765E47AE996A}">
  <ds:schemaRefs>
    <ds:schemaRef ds:uri="987c1c2e-0242-46eb-9b69-16b1d7ad91d0"/>
    <ds:schemaRef ds:uri="a6629934-8f11-43d4-9284-a90f0692aa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F658F19-FA3B-4A1B-BF00-F8AA12E741D6}">
  <ds:schemaRefs>
    <ds:schemaRef ds:uri="987c1c2e-0242-46eb-9b69-16b1d7ad91d0"/>
    <ds:schemaRef ds:uri="a6629934-8f11-43d4-9284-a90f0692aad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1D43E04-BE1A-4D1F-ABB5-DD31049B61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1191</Words>
  <Application>Microsoft Office PowerPoint</Application>
  <PresentationFormat>Custom</PresentationFormat>
  <Paragraphs>105</Paragraphs>
  <Slides>13</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Arimo</vt:lpstr>
      <vt:lpstr>DM Sans Bold</vt:lpstr>
      <vt:lpstr>DM Sans</vt:lpstr>
      <vt:lpstr>Bahnschrift Condensed</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 Community Renewal Fund (CRF) 2021-22 ppt</dc:title>
  <dc:creator>Wells, Melissa (North Of Tyne)</dc:creator>
  <cp:lastModifiedBy>Richardson, Beth (North Of Tyne)</cp:lastModifiedBy>
  <cp:revision>1</cp:revision>
  <dcterms:created xsi:type="dcterms:W3CDTF">2006-08-16T00:00:00Z</dcterms:created>
  <dcterms:modified xsi:type="dcterms:W3CDTF">2021-03-26T11:25:48Z</dcterms:modified>
  <dc:identifier>DAEZwm7AHgY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0x010100B54D7D90D3189D47AE66A2D9346DDC16</vt:lpwstr>
  </property>
</Properties>
</file>